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1.xml" ContentType="application/vnd.openxmlformats-officedocument.themeOverride+xml"/>
  <Override PartName="/ppt/tags/tag6.xml" ContentType="application/vnd.openxmlformats-officedocument.presentationml.tags+xml"/>
  <Override PartName="/ppt/tags/tag7.xml" ContentType="application/vnd.openxmlformats-officedocument.presentationml.tag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ags/tag8.xml" ContentType="application/vnd.openxmlformats-officedocument.presentationml.tags+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ags/tag9.xml" ContentType="application/vnd.openxmlformats-officedocument.presentationml.tags+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ags/tag10.xml" ContentType="application/vnd.openxmlformats-officedocument.presentationml.tags+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ags/tag11.xml" ContentType="application/vnd.openxmlformats-officedocument.presentationml.tags+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ags/tag1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8" r:id="rId3"/>
    <p:sldId id="259" r:id="rId4"/>
    <p:sldId id="260" r:id="rId5"/>
    <p:sldId id="261" r:id="rId6"/>
    <p:sldId id="262" r:id="rId7"/>
    <p:sldId id="263" r:id="rId8"/>
    <p:sldId id="264" r:id="rId9"/>
    <p:sldId id="265" r:id="rId10"/>
    <p:sldId id="266" r:id="rId11"/>
    <p:sldId id="267" r:id="rId12"/>
    <p:sldId id="269" r:id="rId1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9622"/>
    <a:srgbClr val="CC9900"/>
    <a:srgbClr val="D68B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9"/>
    <p:restoredTop sz="94027"/>
  </p:normalViewPr>
  <p:slideViewPr>
    <p:cSldViewPr>
      <p:cViewPr varScale="1">
        <p:scale>
          <a:sx n="84" d="100"/>
          <a:sy n="84" d="100"/>
        </p:scale>
        <p:origin x="990" y="51"/>
      </p:cViewPr>
      <p:guideLst>
        <p:guide orient="horz" pos="216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C:\MBA\MBA%20Materials\Entrepreneurship\My%20Assignment\Finanacial%20Statment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xlsx"/></Relationships>
</file>

<file path=ppt/charts/_rels/chart3.xml.rels><?xml version="1.0" encoding="UTF-8" standalone="yes"?>
<Relationships xmlns="http://schemas.openxmlformats.org/package/2006/relationships"><Relationship Id="rId3" Type="http://schemas.openxmlformats.org/officeDocument/2006/relationships/oleObject" Target="file:///C:\MBA\MBA%20Materials\Entrepreneurship\My%20Assignment\Finanacial%20Statment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MBA\MBA%20Materials\Entrepreneurship\My%20Assignment\Finanacial%20Statment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MBA\MBA%20Materials\Entrepreneurship\My%20Assignment\Balance%20Sheet.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MBA\MBA%20Materials\Entrepreneurship\My%20Assignment\Finanacial%20Statments.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MBA\MBA%20Materials\Entrepreneurship\My%20Assignment\Finanacial%20Statments.xlsx" TargetMode="External"/><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GB"/>
              <a:t>Highlights</a:t>
            </a:r>
            <a:endParaRPr lang="en-NZ"/>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'Comparsion '!$A$3</c:f>
              <c:strCache>
                <c:ptCount val="1"/>
                <c:pt idx="0">
                  <c:v>Sales </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trendline>
            <c:spPr>
              <a:ln w="19050" cap="rnd">
                <a:solidFill>
                  <a:schemeClr val="accent1"/>
                </a:solidFill>
              </a:ln>
              <a:effectLst/>
            </c:spPr>
            <c:trendlineType val="linear"/>
            <c:dispRSqr val="0"/>
            <c:dispEq val="0"/>
          </c:trendline>
          <c:cat>
            <c:numRef>
              <c:f>'Comparsion '!$B$2:$D$2</c:f>
              <c:numCache>
                <c:formatCode>General</c:formatCode>
                <c:ptCount val="3"/>
                <c:pt idx="0">
                  <c:v>2021</c:v>
                </c:pt>
                <c:pt idx="1">
                  <c:v>2022</c:v>
                </c:pt>
                <c:pt idx="2">
                  <c:v>2023</c:v>
                </c:pt>
              </c:numCache>
            </c:numRef>
          </c:cat>
          <c:val>
            <c:numRef>
              <c:f>'Comparsion '!$B$3:$D$3</c:f>
              <c:numCache>
                <c:formatCode>[$EGP]\ #,##0.00</c:formatCode>
                <c:ptCount val="3"/>
                <c:pt idx="0">
                  <c:v>8760000</c:v>
                </c:pt>
                <c:pt idx="1">
                  <c:v>9636000</c:v>
                </c:pt>
                <c:pt idx="2">
                  <c:v>10599600</c:v>
                </c:pt>
              </c:numCache>
            </c:numRef>
          </c:val>
          <c:extLst>
            <c:ext xmlns:c16="http://schemas.microsoft.com/office/drawing/2014/chart" uri="{C3380CC4-5D6E-409C-BE32-E72D297353CC}">
              <c16:uniqueId val="{00000001-224F-4184-A43A-1E2BEEC6D121}"/>
            </c:ext>
          </c:extLst>
        </c:ser>
        <c:ser>
          <c:idx val="1"/>
          <c:order val="1"/>
          <c:tx>
            <c:strRef>
              <c:f>'Comparsion '!$A$4</c:f>
              <c:strCache>
                <c:ptCount val="1"/>
                <c:pt idx="0">
                  <c:v>Gross Margin </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cat>
            <c:numRef>
              <c:f>'Comparsion '!$B$2:$D$2</c:f>
              <c:numCache>
                <c:formatCode>General</c:formatCode>
                <c:ptCount val="3"/>
                <c:pt idx="0">
                  <c:v>2021</c:v>
                </c:pt>
                <c:pt idx="1">
                  <c:v>2022</c:v>
                </c:pt>
                <c:pt idx="2">
                  <c:v>2023</c:v>
                </c:pt>
              </c:numCache>
            </c:numRef>
          </c:cat>
          <c:val>
            <c:numRef>
              <c:f>'Comparsion '!$B$4:$D$4</c:f>
              <c:numCache>
                <c:formatCode>[$EGP]\ #,##0.00</c:formatCode>
                <c:ptCount val="3"/>
                <c:pt idx="0">
                  <c:v>5694000</c:v>
                </c:pt>
                <c:pt idx="1">
                  <c:v>6263400</c:v>
                </c:pt>
                <c:pt idx="2">
                  <c:v>6889740</c:v>
                </c:pt>
              </c:numCache>
            </c:numRef>
          </c:val>
          <c:extLst>
            <c:ext xmlns:c16="http://schemas.microsoft.com/office/drawing/2014/chart" uri="{C3380CC4-5D6E-409C-BE32-E72D297353CC}">
              <c16:uniqueId val="{00000002-224F-4184-A43A-1E2BEEC6D121}"/>
            </c:ext>
          </c:extLst>
        </c:ser>
        <c:ser>
          <c:idx val="2"/>
          <c:order val="2"/>
          <c:tx>
            <c:strRef>
              <c:f>'Comparsion '!$A$5</c:f>
              <c:strCache>
                <c:ptCount val="1"/>
                <c:pt idx="0">
                  <c:v>Net Profit </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cat>
            <c:numRef>
              <c:f>'Comparsion '!$B$2:$D$2</c:f>
              <c:numCache>
                <c:formatCode>General</c:formatCode>
                <c:ptCount val="3"/>
                <c:pt idx="0">
                  <c:v>2021</c:v>
                </c:pt>
                <c:pt idx="1">
                  <c:v>2022</c:v>
                </c:pt>
                <c:pt idx="2">
                  <c:v>2023</c:v>
                </c:pt>
              </c:numCache>
            </c:numRef>
          </c:cat>
          <c:val>
            <c:numRef>
              <c:f>'Comparsion '!$B$5:$D$5</c:f>
              <c:numCache>
                <c:formatCode>General</c:formatCode>
                <c:ptCount val="3"/>
                <c:pt idx="0">
                  <c:v>1294000</c:v>
                </c:pt>
                <c:pt idx="1">
                  <c:v>1441456</c:v>
                </c:pt>
                <c:pt idx="2">
                  <c:v>1596029.5199999996</c:v>
                </c:pt>
              </c:numCache>
            </c:numRef>
          </c:val>
          <c:extLst>
            <c:ext xmlns:c16="http://schemas.microsoft.com/office/drawing/2014/chart" uri="{C3380CC4-5D6E-409C-BE32-E72D297353CC}">
              <c16:uniqueId val="{00000003-224F-4184-A43A-1E2BEEC6D121}"/>
            </c:ext>
          </c:extLst>
        </c:ser>
        <c:dLbls>
          <c:showLegendKey val="0"/>
          <c:showVal val="0"/>
          <c:showCatName val="0"/>
          <c:showSerName val="0"/>
          <c:showPercent val="0"/>
          <c:showBubbleSize val="0"/>
        </c:dLbls>
        <c:gapWidth val="100"/>
        <c:overlap val="-24"/>
        <c:axId val="477195800"/>
        <c:axId val="477196128"/>
      </c:barChart>
      <c:catAx>
        <c:axId val="477195800"/>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477196128"/>
        <c:crosses val="autoZero"/>
        <c:auto val="1"/>
        <c:lblAlgn val="ctr"/>
        <c:lblOffset val="100"/>
        <c:noMultiLvlLbl val="0"/>
      </c:catAx>
      <c:valAx>
        <c:axId val="477196128"/>
        <c:scaling>
          <c:orientation val="minMax"/>
        </c:scaling>
        <c:delete val="0"/>
        <c:axPos val="l"/>
        <c:majorGridlines>
          <c:spPr>
            <a:ln w="9525" cap="flat" cmpd="sng" algn="ctr">
              <a:solidFill>
                <a:schemeClr val="lt1">
                  <a:lumMod val="95000"/>
                  <a:alpha val="10000"/>
                </a:schemeClr>
              </a:solidFill>
              <a:round/>
            </a:ln>
            <a:effectLst/>
          </c:spPr>
        </c:majorGridlines>
        <c:numFmt formatCode="[$EGP]\ #,##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47719580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800" b="1" i="0" u="none" strike="noStrike" kern="1200" baseline="0">
                <a:solidFill>
                  <a:schemeClr val="bg1"/>
                </a:solidFill>
                <a:latin typeface="+mn-lt"/>
                <a:ea typeface="+mn-ea"/>
                <a:cs typeface="+mn-cs"/>
              </a:defRPr>
            </a:pPr>
            <a:r>
              <a:rPr lang="en-US" dirty="0">
                <a:solidFill>
                  <a:schemeClr val="bg1"/>
                </a:solidFill>
              </a:rPr>
              <a:t>Market </a:t>
            </a:r>
            <a:r>
              <a:rPr lang="en-US" baseline="0" dirty="0">
                <a:solidFill>
                  <a:schemeClr val="bg1"/>
                </a:solidFill>
              </a:rPr>
              <a:t> segment</a:t>
            </a:r>
            <a:endParaRPr lang="en-US" dirty="0">
              <a:solidFill>
                <a:schemeClr val="bg1"/>
              </a:solidFill>
            </a:endParaRPr>
          </a:p>
        </c:rich>
      </c:tx>
      <c:overlay val="0"/>
      <c:spPr>
        <a:noFill/>
        <a:ln>
          <a:noFill/>
        </a:ln>
        <a:effectLst/>
      </c:spPr>
      <c:txPr>
        <a:bodyPr rot="0" spcFirstLastPara="1" vertOverflow="ellipsis" vert="horz" wrap="square" anchor="ctr" anchorCtr="1"/>
        <a:lstStyle/>
        <a:p>
          <a:pPr>
            <a:defRPr sz="1800" b="1" i="0" u="none" strike="noStrike" kern="1200" baseline="0">
              <a:solidFill>
                <a:schemeClr val="bg1"/>
              </a:solidFill>
              <a:latin typeface="+mn-lt"/>
              <a:ea typeface="+mn-ea"/>
              <a:cs typeface="+mn-cs"/>
            </a:defRPr>
          </a:pPr>
          <a:endParaRPr lang="en-US"/>
        </a:p>
      </c:txPr>
    </c:title>
    <c:autoTitleDeleted val="0"/>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A487-4AA5-A34A-428240F05BEE}"/>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A487-4AA5-A34A-428240F05BEE}"/>
              </c:ext>
            </c:extLst>
          </c:dPt>
          <c:dPt>
            <c:idx val="2"/>
            <c:bubble3D val="0"/>
            <c:spPr>
              <a:solidFill>
                <a:schemeClr val="accent3"/>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5-A487-4AA5-A34A-428240F05BEE}"/>
              </c:ext>
            </c:extLst>
          </c:dPt>
          <c:dPt>
            <c:idx val="3"/>
            <c:bubble3D val="0"/>
            <c:spPr>
              <a:solidFill>
                <a:schemeClr val="accent4"/>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7-A487-4AA5-A34A-428240F05BEE}"/>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'Potintial customers gross '!$N$37:$N$40</c:f>
              <c:strCache>
                <c:ptCount val="4"/>
                <c:pt idx="0">
                  <c:v>Gasco Employees </c:v>
                </c:pt>
                <c:pt idx="1">
                  <c:v>Mall Employees</c:v>
                </c:pt>
                <c:pt idx="2">
                  <c:v>Cinema Visitors </c:v>
                </c:pt>
                <c:pt idx="3">
                  <c:v>Mall Visitors </c:v>
                </c:pt>
              </c:strCache>
            </c:strRef>
          </c:cat>
          <c:val>
            <c:numRef>
              <c:f>'Potintial customers gross '!$O$37:$O$40</c:f>
              <c:numCache>
                <c:formatCode>0%</c:formatCode>
                <c:ptCount val="4"/>
                <c:pt idx="0">
                  <c:v>0.5</c:v>
                </c:pt>
                <c:pt idx="1">
                  <c:v>0.2</c:v>
                </c:pt>
                <c:pt idx="2">
                  <c:v>0.2</c:v>
                </c:pt>
                <c:pt idx="3">
                  <c:v>0.1</c:v>
                </c:pt>
              </c:numCache>
            </c:numRef>
          </c:val>
          <c:extLst>
            <c:ext xmlns:c16="http://schemas.microsoft.com/office/drawing/2014/chart" uri="{C3380CC4-5D6E-409C-BE32-E72D297353CC}">
              <c16:uniqueId val="{00000008-A487-4AA5-A34A-428240F05BEE}"/>
            </c:ext>
          </c:extLst>
        </c:ser>
        <c:dLbls>
          <c:dLblPos val="ctr"/>
          <c:showLegendKey val="0"/>
          <c:showVal val="1"/>
          <c:showCatName val="0"/>
          <c:showSerName val="0"/>
          <c:showPercent val="0"/>
          <c:showBubbleSize val="0"/>
          <c:showLeaderLines val="1"/>
        </c:dLbls>
      </c:pie3D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12072042674403985"/>
          <c:y val="2.3741090100563654E-2"/>
          <c:w val="0.70522365697478762"/>
          <c:h val="0.53031751239428404"/>
        </c:manualLayout>
      </c:layout>
      <c:bar3DChart>
        <c:barDir val="col"/>
        <c:grouping val="stacked"/>
        <c:varyColors val="0"/>
        <c:ser>
          <c:idx val="0"/>
          <c:order val="0"/>
          <c:tx>
            <c:strRef>
              <c:f>'Sales Forcasting'!$G$17</c:f>
              <c:strCache>
                <c:ptCount val="1"/>
                <c:pt idx="0">
                  <c:v>Coffee Beverages </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invertIfNegative val="0"/>
          <c:cat>
            <c:strRef>
              <c:f>'Sales Forcasting'!$H$16:$S$16</c:f>
              <c:strCache>
                <c:ptCount val="12"/>
                <c:pt idx="0">
                  <c:v>M1</c:v>
                </c:pt>
                <c:pt idx="1">
                  <c:v>M2</c:v>
                </c:pt>
                <c:pt idx="2">
                  <c:v>M3</c:v>
                </c:pt>
                <c:pt idx="3">
                  <c:v>M4</c:v>
                </c:pt>
                <c:pt idx="4">
                  <c:v>M5</c:v>
                </c:pt>
                <c:pt idx="5">
                  <c:v>M6</c:v>
                </c:pt>
                <c:pt idx="6">
                  <c:v>M7</c:v>
                </c:pt>
                <c:pt idx="7">
                  <c:v>M8</c:v>
                </c:pt>
                <c:pt idx="8">
                  <c:v>M9</c:v>
                </c:pt>
                <c:pt idx="9">
                  <c:v>M10</c:v>
                </c:pt>
                <c:pt idx="10">
                  <c:v>M11</c:v>
                </c:pt>
                <c:pt idx="11">
                  <c:v>M12</c:v>
                </c:pt>
              </c:strCache>
            </c:strRef>
          </c:cat>
          <c:val>
            <c:numRef>
              <c:f>'Sales Forcasting'!$H$17:$S$17</c:f>
              <c:numCache>
                <c:formatCode>[$EGP]\ #,##0.00</c:formatCode>
                <c:ptCount val="12"/>
                <c:pt idx="0">
                  <c:v>375000</c:v>
                </c:pt>
                <c:pt idx="1">
                  <c:v>378000</c:v>
                </c:pt>
                <c:pt idx="2">
                  <c:v>381000</c:v>
                </c:pt>
                <c:pt idx="3">
                  <c:v>384450</c:v>
                </c:pt>
                <c:pt idx="4">
                  <c:v>390000</c:v>
                </c:pt>
                <c:pt idx="5">
                  <c:v>393000</c:v>
                </c:pt>
                <c:pt idx="6">
                  <c:v>396261.9</c:v>
                </c:pt>
                <c:pt idx="7">
                  <c:v>399550.87377000001</c:v>
                </c:pt>
                <c:pt idx="8">
                  <c:v>402867.14602229098</c:v>
                </c:pt>
                <c:pt idx="9">
                  <c:v>406210.94333427597</c:v>
                </c:pt>
                <c:pt idx="10">
                  <c:v>409582.49416395044</c:v>
                </c:pt>
                <c:pt idx="11">
                  <c:v>412982.02886551124</c:v>
                </c:pt>
              </c:numCache>
            </c:numRef>
          </c:val>
          <c:extLst>
            <c:ext xmlns:c16="http://schemas.microsoft.com/office/drawing/2014/chart" uri="{C3380CC4-5D6E-409C-BE32-E72D297353CC}">
              <c16:uniqueId val="{00000000-C330-48BE-953C-6D0528B94D84}"/>
            </c:ext>
          </c:extLst>
        </c:ser>
        <c:ser>
          <c:idx val="1"/>
          <c:order val="1"/>
          <c:tx>
            <c:strRef>
              <c:f>'Sales Forcasting'!$G$18</c:f>
              <c:strCache>
                <c:ptCount val="1"/>
                <c:pt idx="0">
                  <c:v>Whole Beans</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invertIfNegative val="0"/>
          <c:cat>
            <c:strRef>
              <c:f>'Sales Forcasting'!$H$16:$S$16</c:f>
              <c:strCache>
                <c:ptCount val="12"/>
                <c:pt idx="0">
                  <c:v>M1</c:v>
                </c:pt>
                <c:pt idx="1">
                  <c:v>M2</c:v>
                </c:pt>
                <c:pt idx="2">
                  <c:v>M3</c:v>
                </c:pt>
                <c:pt idx="3">
                  <c:v>M4</c:v>
                </c:pt>
                <c:pt idx="4">
                  <c:v>M5</c:v>
                </c:pt>
                <c:pt idx="5">
                  <c:v>M6</c:v>
                </c:pt>
                <c:pt idx="6">
                  <c:v>M7</c:v>
                </c:pt>
                <c:pt idx="7">
                  <c:v>M8</c:v>
                </c:pt>
                <c:pt idx="8">
                  <c:v>M9</c:v>
                </c:pt>
                <c:pt idx="9">
                  <c:v>M10</c:v>
                </c:pt>
                <c:pt idx="10">
                  <c:v>M11</c:v>
                </c:pt>
                <c:pt idx="11">
                  <c:v>M12</c:v>
                </c:pt>
              </c:strCache>
            </c:strRef>
          </c:cat>
          <c:val>
            <c:numRef>
              <c:f>'Sales Forcasting'!$H$18:$S$18</c:f>
              <c:numCache>
                <c:formatCode>[$EGP]\ #,##0.00</c:formatCode>
                <c:ptCount val="12"/>
                <c:pt idx="0">
                  <c:v>450000</c:v>
                </c:pt>
                <c:pt idx="1">
                  <c:v>453735</c:v>
                </c:pt>
                <c:pt idx="2">
                  <c:v>457501.00050000002</c:v>
                </c:pt>
                <c:pt idx="3">
                  <c:v>461298.25880415004</c:v>
                </c:pt>
                <c:pt idx="4">
                  <c:v>465127.03435222449</c:v>
                </c:pt>
                <c:pt idx="5">
                  <c:v>468987.58873734798</c:v>
                </c:pt>
                <c:pt idx="6">
                  <c:v>472880.18572386797</c:v>
                </c:pt>
                <c:pt idx="7">
                  <c:v>476805.09126537608</c:v>
                </c:pt>
                <c:pt idx="8">
                  <c:v>480762.57352287869</c:v>
                </c:pt>
                <c:pt idx="9">
                  <c:v>484752.9028831186</c:v>
                </c:pt>
                <c:pt idx="10">
                  <c:v>488776.3519770485</c:v>
                </c:pt>
                <c:pt idx="11">
                  <c:v>492833.195698458</c:v>
                </c:pt>
              </c:numCache>
            </c:numRef>
          </c:val>
          <c:extLst>
            <c:ext xmlns:c16="http://schemas.microsoft.com/office/drawing/2014/chart" uri="{C3380CC4-5D6E-409C-BE32-E72D297353CC}">
              <c16:uniqueId val="{00000001-C330-48BE-953C-6D0528B94D84}"/>
            </c:ext>
          </c:extLst>
        </c:ser>
        <c:ser>
          <c:idx val="2"/>
          <c:order val="2"/>
          <c:tx>
            <c:strRef>
              <c:f>'Sales Forcasting'!$G$19</c:f>
              <c:strCache>
                <c:ptCount val="1"/>
                <c:pt idx="0">
                  <c:v>Pastries, etc.</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invertIfNegative val="0"/>
          <c:cat>
            <c:strRef>
              <c:f>'Sales Forcasting'!$H$16:$S$16</c:f>
              <c:strCache>
                <c:ptCount val="12"/>
                <c:pt idx="0">
                  <c:v>M1</c:v>
                </c:pt>
                <c:pt idx="1">
                  <c:v>M2</c:v>
                </c:pt>
                <c:pt idx="2">
                  <c:v>M3</c:v>
                </c:pt>
                <c:pt idx="3">
                  <c:v>M4</c:v>
                </c:pt>
                <c:pt idx="4">
                  <c:v>M5</c:v>
                </c:pt>
                <c:pt idx="5">
                  <c:v>M6</c:v>
                </c:pt>
                <c:pt idx="6">
                  <c:v>M7</c:v>
                </c:pt>
                <c:pt idx="7">
                  <c:v>M8</c:v>
                </c:pt>
                <c:pt idx="8">
                  <c:v>M9</c:v>
                </c:pt>
                <c:pt idx="9">
                  <c:v>M10</c:v>
                </c:pt>
                <c:pt idx="10">
                  <c:v>M11</c:v>
                </c:pt>
                <c:pt idx="11">
                  <c:v>M12</c:v>
                </c:pt>
              </c:strCache>
            </c:strRef>
          </c:cat>
          <c:val>
            <c:numRef>
              <c:f>'Sales Forcasting'!$H$19:$S$19</c:f>
              <c:numCache>
                <c:formatCode>[$EGP]\ #,##0.00</c:formatCode>
                <c:ptCount val="12"/>
                <c:pt idx="0">
                  <c:v>600000</c:v>
                </c:pt>
                <c:pt idx="1">
                  <c:v>604980</c:v>
                </c:pt>
                <c:pt idx="2">
                  <c:v>610001.33400000003</c:v>
                </c:pt>
                <c:pt idx="3">
                  <c:v>615064.34507220006</c:v>
                </c:pt>
                <c:pt idx="4">
                  <c:v>620169.37913629937</c:v>
                </c:pt>
                <c:pt idx="5">
                  <c:v>625316.78498313064</c:v>
                </c:pt>
                <c:pt idx="6">
                  <c:v>630506.91429849062</c:v>
                </c:pt>
                <c:pt idx="7">
                  <c:v>635740.12168716814</c:v>
                </c:pt>
                <c:pt idx="8">
                  <c:v>641016.76469717163</c:v>
                </c:pt>
                <c:pt idx="9">
                  <c:v>646337.20384415821</c:v>
                </c:pt>
                <c:pt idx="10">
                  <c:v>651701.80263606471</c:v>
                </c:pt>
                <c:pt idx="11">
                  <c:v>657110.92759794404</c:v>
                </c:pt>
              </c:numCache>
            </c:numRef>
          </c:val>
          <c:extLst>
            <c:ext xmlns:c16="http://schemas.microsoft.com/office/drawing/2014/chart" uri="{C3380CC4-5D6E-409C-BE32-E72D297353CC}">
              <c16:uniqueId val="{00000002-C330-48BE-953C-6D0528B94D84}"/>
            </c:ext>
          </c:extLst>
        </c:ser>
        <c:dLbls>
          <c:showLegendKey val="0"/>
          <c:showVal val="0"/>
          <c:showCatName val="0"/>
          <c:showSerName val="0"/>
          <c:showPercent val="0"/>
          <c:showBubbleSize val="0"/>
        </c:dLbls>
        <c:gapWidth val="150"/>
        <c:shape val="box"/>
        <c:axId val="541182640"/>
        <c:axId val="541176736"/>
        <c:axId val="0"/>
      </c:bar3DChart>
      <c:catAx>
        <c:axId val="541182640"/>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41176736"/>
        <c:crosses val="autoZero"/>
        <c:auto val="1"/>
        <c:lblAlgn val="ctr"/>
        <c:lblOffset val="100"/>
        <c:noMultiLvlLbl val="0"/>
      </c:catAx>
      <c:valAx>
        <c:axId val="541176736"/>
        <c:scaling>
          <c:orientation val="minMax"/>
        </c:scaling>
        <c:delete val="0"/>
        <c:axPos val="l"/>
        <c:majorGridlines>
          <c:spPr>
            <a:ln w="9525" cap="flat" cmpd="sng" algn="ctr">
              <a:solidFill>
                <a:schemeClr val="dk1">
                  <a:lumMod val="50000"/>
                  <a:lumOff val="50000"/>
                </a:schemeClr>
              </a:solidFill>
              <a:round/>
            </a:ln>
            <a:effectLst/>
          </c:spPr>
        </c:majorGridlines>
        <c:numFmt formatCode="[$EGP]\ #,##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41182640"/>
        <c:crosses val="autoZero"/>
        <c:crossBetween val="between"/>
      </c:valAx>
      <c:dTable>
        <c:showHorzBorder val="1"/>
        <c:showVertBorder val="1"/>
        <c:showOutline val="1"/>
        <c:showKeys val="1"/>
        <c:spPr>
          <a:noFill/>
          <a:ln w="9525">
            <a:solidFill>
              <a:schemeClr val="lt1">
                <a:lumMod val="95000"/>
                <a:alpha val="54000"/>
              </a:schemeClr>
            </a:solidFill>
          </a:ln>
          <a:effectLst/>
        </c:spPr>
        <c:txPr>
          <a:bodyPr rot="0" spcFirstLastPara="1" vertOverflow="ellipsis" vert="horz" wrap="square" anchor="ctr" anchorCtr="1"/>
          <a:lstStyle/>
          <a:p>
            <a:pPr rtl="0">
              <a:defRPr sz="900" b="0" i="0" u="none" strike="noStrike" kern="1200" baseline="0">
                <a:solidFill>
                  <a:schemeClr val="lt1">
                    <a:lumMod val="85000"/>
                  </a:schemeClr>
                </a:solidFill>
                <a:latin typeface="+mn-lt"/>
                <a:ea typeface="+mn-ea"/>
                <a:cs typeface="+mn-cs"/>
              </a:defRPr>
            </a:pPr>
            <a:endParaRPr lang="en-US"/>
          </a:p>
        </c:txPr>
      </c:dTable>
      <c:spPr>
        <a:noFill/>
        <a:ln>
          <a:noFill/>
        </a:ln>
        <a:effectLst/>
      </c:spPr>
    </c:plotArea>
    <c:legend>
      <c:legendPos val="b"/>
      <c:layout>
        <c:manualLayout>
          <c:xMode val="edge"/>
          <c:yMode val="edge"/>
          <c:x val="0.28365062358211851"/>
          <c:y val="0.84557394496283522"/>
          <c:w val="0.31637646448617607"/>
          <c:h val="7.263970281693484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NZ"/>
              <a:t>Cash </a:t>
            </a:r>
            <a:r>
              <a:rPr lang="en-GB"/>
              <a:t>Flow </a:t>
            </a:r>
            <a:endParaRPr lang="en-NZ"/>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lotArea>
      <c:layout/>
      <c:barChart>
        <c:barDir val="col"/>
        <c:grouping val="clustered"/>
        <c:varyColors val="0"/>
        <c:ser>
          <c:idx val="0"/>
          <c:order val="0"/>
          <c:tx>
            <c:strRef>
              <c:f>'Cash Flow Sheet'!$A$36</c:f>
              <c:strCache>
                <c:ptCount val="1"/>
                <c:pt idx="0">
                  <c:v>Net Cash Flow </c:v>
                </c:pt>
              </c:strCache>
            </c:strRef>
          </c:tx>
          <c:spPr>
            <a:noFill/>
            <a:ln w="9525" cap="flat" cmpd="sng" algn="ctr">
              <a:solidFill>
                <a:schemeClr val="accent1"/>
              </a:solidFill>
              <a:miter lim="800000"/>
            </a:ln>
            <a:effectLst>
              <a:glow rad="63500">
                <a:schemeClr val="accent1">
                  <a:satMod val="175000"/>
                  <a:alpha val="25000"/>
                </a:schemeClr>
              </a:glow>
            </a:effectLst>
          </c:spPr>
          <c:invertIfNegative val="0"/>
          <c:cat>
            <c:strRef>
              <c:f>'Cash Flow Sheet'!$B$35:$M$35</c:f>
              <c:strCache>
                <c:ptCount val="12"/>
                <c:pt idx="0">
                  <c:v>Month 1</c:v>
                </c:pt>
                <c:pt idx="1">
                  <c:v>Month 2</c:v>
                </c:pt>
                <c:pt idx="2">
                  <c:v>Month 3</c:v>
                </c:pt>
                <c:pt idx="3">
                  <c:v>Month 4</c:v>
                </c:pt>
                <c:pt idx="4">
                  <c:v>Month 5</c:v>
                </c:pt>
                <c:pt idx="5">
                  <c:v>Month 6</c:v>
                </c:pt>
                <c:pt idx="6">
                  <c:v>Month 7</c:v>
                </c:pt>
                <c:pt idx="7">
                  <c:v>Month 8</c:v>
                </c:pt>
                <c:pt idx="8">
                  <c:v>Month 9</c:v>
                </c:pt>
                <c:pt idx="9">
                  <c:v>Month 10</c:v>
                </c:pt>
                <c:pt idx="10">
                  <c:v>Month 11</c:v>
                </c:pt>
                <c:pt idx="11">
                  <c:v>Month 12</c:v>
                </c:pt>
              </c:strCache>
            </c:strRef>
          </c:cat>
          <c:val>
            <c:numRef>
              <c:f>'Cash Flow Sheet'!$B$36:$M$36</c:f>
              <c:numCache>
                <c:formatCode>[$EGP]\ #,##0.00</c:formatCode>
                <c:ptCount val="12"/>
                <c:pt idx="0">
                  <c:v>125761</c:v>
                </c:pt>
                <c:pt idx="1">
                  <c:v>282962.25</c:v>
                </c:pt>
                <c:pt idx="2">
                  <c:v>471603.75</c:v>
                </c:pt>
                <c:pt idx="3">
                  <c:v>691685.5</c:v>
                </c:pt>
                <c:pt idx="4">
                  <c:v>943207.5</c:v>
                </c:pt>
                <c:pt idx="5">
                  <c:v>1163289.25</c:v>
                </c:pt>
                <c:pt idx="6">
                  <c:v>1414811.25</c:v>
                </c:pt>
                <c:pt idx="7">
                  <c:v>1697773.5</c:v>
                </c:pt>
                <c:pt idx="8">
                  <c:v>2012176</c:v>
                </c:pt>
                <c:pt idx="9">
                  <c:v>2358018.75</c:v>
                </c:pt>
                <c:pt idx="10">
                  <c:v>2735301.75</c:v>
                </c:pt>
                <c:pt idx="11">
                  <c:v>3144025</c:v>
                </c:pt>
              </c:numCache>
            </c:numRef>
          </c:val>
          <c:extLst>
            <c:ext xmlns:c16="http://schemas.microsoft.com/office/drawing/2014/chart" uri="{C3380CC4-5D6E-409C-BE32-E72D297353CC}">
              <c16:uniqueId val="{00000000-B4B7-49A5-A643-05C287E7E4F6}"/>
            </c:ext>
          </c:extLst>
        </c:ser>
        <c:ser>
          <c:idx val="1"/>
          <c:order val="1"/>
          <c:tx>
            <c:strRef>
              <c:f>'Cash Flow Sheet'!$A$37</c:f>
              <c:strCache>
                <c:ptCount val="1"/>
                <c:pt idx="0">
                  <c:v>Cash Balance </c:v>
                </c:pt>
              </c:strCache>
            </c:strRef>
          </c:tx>
          <c:spPr>
            <a:noFill/>
            <a:ln w="9525" cap="flat" cmpd="sng" algn="ctr">
              <a:solidFill>
                <a:schemeClr val="accent2"/>
              </a:solidFill>
              <a:miter lim="800000"/>
            </a:ln>
            <a:effectLst>
              <a:glow rad="63500">
                <a:schemeClr val="accent2">
                  <a:satMod val="175000"/>
                  <a:alpha val="25000"/>
                </a:schemeClr>
              </a:glow>
            </a:effectLst>
          </c:spPr>
          <c:invertIfNegative val="0"/>
          <c:cat>
            <c:strRef>
              <c:f>'Cash Flow Sheet'!$B$35:$M$35</c:f>
              <c:strCache>
                <c:ptCount val="12"/>
                <c:pt idx="0">
                  <c:v>Month 1</c:v>
                </c:pt>
                <c:pt idx="1">
                  <c:v>Month 2</c:v>
                </c:pt>
                <c:pt idx="2">
                  <c:v>Month 3</c:v>
                </c:pt>
                <c:pt idx="3">
                  <c:v>Month 4</c:v>
                </c:pt>
                <c:pt idx="4">
                  <c:v>Month 5</c:v>
                </c:pt>
                <c:pt idx="5">
                  <c:v>Month 6</c:v>
                </c:pt>
                <c:pt idx="6">
                  <c:v>Month 7</c:v>
                </c:pt>
                <c:pt idx="7">
                  <c:v>Month 8</c:v>
                </c:pt>
                <c:pt idx="8">
                  <c:v>Month 9</c:v>
                </c:pt>
                <c:pt idx="9">
                  <c:v>Month 10</c:v>
                </c:pt>
                <c:pt idx="10">
                  <c:v>Month 11</c:v>
                </c:pt>
                <c:pt idx="11">
                  <c:v>Month 12</c:v>
                </c:pt>
              </c:strCache>
            </c:strRef>
          </c:cat>
          <c:val>
            <c:numRef>
              <c:f>'Cash Flow Sheet'!$B$37:$M$37</c:f>
              <c:numCache>
                <c:formatCode>[$EGP]\ #,##0.00</c:formatCode>
                <c:ptCount val="12"/>
                <c:pt idx="0">
                  <c:v>1132606</c:v>
                </c:pt>
                <c:pt idx="1">
                  <c:v>1289807.25</c:v>
                </c:pt>
                <c:pt idx="2">
                  <c:v>1478448.75</c:v>
                </c:pt>
                <c:pt idx="3">
                  <c:v>1698530.5</c:v>
                </c:pt>
                <c:pt idx="4">
                  <c:v>1950052.5</c:v>
                </c:pt>
                <c:pt idx="5">
                  <c:v>2170134.25</c:v>
                </c:pt>
                <c:pt idx="6">
                  <c:v>2421656.25</c:v>
                </c:pt>
                <c:pt idx="7">
                  <c:v>2704618.5</c:v>
                </c:pt>
                <c:pt idx="8">
                  <c:v>3019021</c:v>
                </c:pt>
                <c:pt idx="9">
                  <c:v>3364863.75</c:v>
                </c:pt>
                <c:pt idx="10">
                  <c:v>3742146.75</c:v>
                </c:pt>
                <c:pt idx="11">
                  <c:v>4150870</c:v>
                </c:pt>
              </c:numCache>
            </c:numRef>
          </c:val>
          <c:extLst>
            <c:ext xmlns:c16="http://schemas.microsoft.com/office/drawing/2014/chart" uri="{C3380CC4-5D6E-409C-BE32-E72D297353CC}">
              <c16:uniqueId val="{00000001-B4B7-49A5-A643-05C287E7E4F6}"/>
            </c:ext>
          </c:extLst>
        </c:ser>
        <c:dLbls>
          <c:showLegendKey val="0"/>
          <c:showVal val="0"/>
          <c:showCatName val="0"/>
          <c:showSerName val="0"/>
          <c:showPercent val="0"/>
          <c:showBubbleSize val="0"/>
        </c:dLbls>
        <c:gapWidth val="315"/>
        <c:overlap val="-40"/>
        <c:axId val="699156808"/>
        <c:axId val="699154840"/>
      </c:barChart>
      <c:catAx>
        <c:axId val="699156808"/>
        <c:scaling>
          <c:orientation val="minMax"/>
        </c:scaling>
        <c:delete val="0"/>
        <c:axPos val="b"/>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endParaRPr lang="en-US"/>
          </a:p>
        </c:txPr>
        <c:crossAx val="699154840"/>
        <c:crosses val="autoZero"/>
        <c:auto val="1"/>
        <c:lblAlgn val="ctr"/>
        <c:lblOffset val="100"/>
        <c:noMultiLvlLbl val="0"/>
      </c:catAx>
      <c:valAx>
        <c:axId val="699154840"/>
        <c:scaling>
          <c:orientation val="minMax"/>
        </c:scaling>
        <c:delete val="0"/>
        <c:axPos val="l"/>
        <c:majorGridlines>
          <c:spPr>
            <a:ln w="9525" cap="flat" cmpd="sng" algn="ctr">
              <a:noFill/>
              <a:round/>
            </a:ln>
            <a:effectLst/>
          </c:spPr>
        </c:majorGridlines>
        <c:numFmt formatCode="[$EGP]\ #,##0.00" sourceLinked="1"/>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endParaRPr lang="en-US"/>
          </a:p>
        </c:txPr>
        <c:crossAx val="69915680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GB" dirty="0"/>
              <a:t>P&amp;L</a:t>
            </a:r>
            <a:r>
              <a:rPr lang="en-GB" baseline="0" dirty="0"/>
              <a:t> </a:t>
            </a:r>
            <a:endParaRPr lang="en-NZ" dirty="0"/>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'P&amp;L'!$H$16</c:f>
              <c:strCache>
                <c:ptCount val="1"/>
                <c:pt idx="0">
                  <c:v>Net Profit </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cat>
            <c:numRef>
              <c:f>'P&amp;L'!$I$15:$K$15</c:f>
              <c:numCache>
                <c:formatCode>General</c:formatCode>
                <c:ptCount val="3"/>
                <c:pt idx="0">
                  <c:v>2021</c:v>
                </c:pt>
                <c:pt idx="1">
                  <c:v>2021</c:v>
                </c:pt>
                <c:pt idx="2">
                  <c:v>2021</c:v>
                </c:pt>
              </c:numCache>
            </c:numRef>
          </c:cat>
          <c:val>
            <c:numRef>
              <c:f>'P&amp;L'!$I$16:$K$16</c:f>
              <c:numCache>
                <c:formatCode>General</c:formatCode>
                <c:ptCount val="3"/>
                <c:pt idx="0">
                  <c:v>1294000</c:v>
                </c:pt>
                <c:pt idx="1">
                  <c:v>1441456</c:v>
                </c:pt>
                <c:pt idx="2">
                  <c:v>1596029.5199999996</c:v>
                </c:pt>
              </c:numCache>
            </c:numRef>
          </c:val>
          <c:extLst>
            <c:ext xmlns:c16="http://schemas.microsoft.com/office/drawing/2014/chart" uri="{C3380CC4-5D6E-409C-BE32-E72D297353CC}">
              <c16:uniqueId val="{00000000-073F-4EA3-B0A7-772BACD41616}"/>
            </c:ext>
          </c:extLst>
        </c:ser>
        <c:dLbls>
          <c:showLegendKey val="0"/>
          <c:showVal val="0"/>
          <c:showCatName val="0"/>
          <c:showSerName val="0"/>
          <c:showPercent val="0"/>
          <c:showBubbleSize val="0"/>
        </c:dLbls>
        <c:gapWidth val="219"/>
        <c:overlap val="-27"/>
        <c:axId val="611270496"/>
        <c:axId val="611269184"/>
      </c:barChart>
      <c:lineChart>
        <c:grouping val="standard"/>
        <c:varyColors val="0"/>
        <c:ser>
          <c:idx val="1"/>
          <c:order val="1"/>
          <c:tx>
            <c:strRef>
              <c:f>'P&amp;L'!$H$17</c:f>
              <c:strCache>
                <c:ptCount val="1"/>
                <c:pt idx="0">
                  <c:v>Net Profit  / Sales </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cat>
            <c:numRef>
              <c:f>'P&amp;L'!$I$15:$K$15</c:f>
              <c:numCache>
                <c:formatCode>General</c:formatCode>
                <c:ptCount val="3"/>
                <c:pt idx="0">
                  <c:v>2021</c:v>
                </c:pt>
                <c:pt idx="1">
                  <c:v>2021</c:v>
                </c:pt>
                <c:pt idx="2">
                  <c:v>2021</c:v>
                </c:pt>
              </c:numCache>
            </c:numRef>
          </c:cat>
          <c:val>
            <c:numRef>
              <c:f>'P&amp;L'!$I$17:$K$17</c:f>
              <c:numCache>
                <c:formatCode>0.00%</c:formatCode>
                <c:ptCount val="3"/>
                <c:pt idx="0">
                  <c:v>0.1477</c:v>
                </c:pt>
                <c:pt idx="1">
                  <c:v>0.14960000000000001</c:v>
                </c:pt>
                <c:pt idx="2">
                  <c:v>0.15060000000000001</c:v>
                </c:pt>
              </c:numCache>
            </c:numRef>
          </c:val>
          <c:smooth val="0"/>
          <c:extLst>
            <c:ext xmlns:c16="http://schemas.microsoft.com/office/drawing/2014/chart" uri="{C3380CC4-5D6E-409C-BE32-E72D297353CC}">
              <c16:uniqueId val="{00000001-073F-4EA3-B0A7-772BACD41616}"/>
            </c:ext>
          </c:extLst>
        </c:ser>
        <c:dLbls>
          <c:showLegendKey val="0"/>
          <c:showVal val="0"/>
          <c:showCatName val="0"/>
          <c:showSerName val="0"/>
          <c:showPercent val="0"/>
          <c:showBubbleSize val="0"/>
        </c:dLbls>
        <c:marker val="1"/>
        <c:smooth val="0"/>
        <c:axId val="369078136"/>
        <c:axId val="611268856"/>
      </c:lineChart>
      <c:catAx>
        <c:axId val="611270496"/>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611269184"/>
        <c:crosses val="autoZero"/>
        <c:auto val="1"/>
        <c:lblAlgn val="ctr"/>
        <c:lblOffset val="100"/>
        <c:noMultiLvlLbl val="0"/>
      </c:catAx>
      <c:valAx>
        <c:axId val="611269184"/>
        <c:scaling>
          <c:orientation val="minMax"/>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611270496"/>
        <c:crosses val="autoZero"/>
        <c:crossBetween val="between"/>
      </c:valAx>
      <c:valAx>
        <c:axId val="611268856"/>
        <c:scaling>
          <c:orientation val="minMax"/>
        </c:scaling>
        <c:delete val="0"/>
        <c:axPos val="r"/>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369078136"/>
        <c:crosses val="max"/>
        <c:crossBetween val="between"/>
      </c:valAx>
      <c:catAx>
        <c:axId val="369078136"/>
        <c:scaling>
          <c:orientation val="minMax"/>
        </c:scaling>
        <c:delete val="1"/>
        <c:axPos val="b"/>
        <c:numFmt formatCode="General" sourceLinked="1"/>
        <c:majorTickMark val="none"/>
        <c:minorTickMark val="none"/>
        <c:tickLblPos val="nextTo"/>
        <c:crossAx val="611268856"/>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noFill/>
    <a:ln>
      <a:solidFill>
        <a:schemeClr val="accent1"/>
      </a:solid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NZ"/>
              <a:t>Break-</a:t>
            </a:r>
            <a:r>
              <a:rPr lang="en-NZ" baseline="0"/>
              <a:t> </a:t>
            </a:r>
            <a:r>
              <a:rPr lang="en-NZ"/>
              <a:t>Even Analysis</a:t>
            </a:r>
          </a:p>
        </c:rich>
      </c:tx>
      <c:layout>
        <c:manualLayout>
          <c:xMode val="edge"/>
          <c:yMode val="edge"/>
          <c:x val="0.25728616661841319"/>
          <c:y val="0"/>
        </c:manualLayout>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0.10511390785013135"/>
          <c:y val="0.18300925925925926"/>
          <c:w val="0.756978417571745"/>
          <c:h val="0.70959135316418775"/>
        </c:manualLayout>
      </c:layout>
      <c:lineChart>
        <c:grouping val="standard"/>
        <c:varyColors val="0"/>
        <c:ser>
          <c:idx val="0"/>
          <c:order val="0"/>
          <c:tx>
            <c:strRef>
              <c:f>Beakeven!$B$18</c:f>
              <c:strCache>
                <c:ptCount val="1"/>
                <c:pt idx="0">
                  <c:v>Production</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trendline>
            <c:spPr>
              <a:ln w="19050" cap="rnd">
                <a:solidFill>
                  <a:schemeClr val="accent1"/>
                </a:solidFill>
              </a:ln>
              <a:effectLst/>
            </c:spPr>
            <c:trendlineType val="linear"/>
            <c:dispRSqr val="0"/>
            <c:dispEq val="0"/>
          </c:trendline>
          <c:val>
            <c:numRef>
              <c:f>Beakeven!$B$19:$B$24</c:f>
              <c:numCache>
                <c:formatCode>General</c:formatCode>
                <c:ptCount val="6"/>
                <c:pt idx="0">
                  <c:v>1000</c:v>
                </c:pt>
                <c:pt idx="1">
                  <c:v>5000</c:v>
                </c:pt>
                <c:pt idx="2">
                  <c:v>10000</c:v>
                </c:pt>
                <c:pt idx="3">
                  <c:v>15000</c:v>
                </c:pt>
                <c:pt idx="4">
                  <c:v>20000</c:v>
                </c:pt>
                <c:pt idx="5">
                  <c:v>25000</c:v>
                </c:pt>
              </c:numCache>
            </c:numRef>
          </c:val>
          <c:smooth val="0"/>
          <c:extLst>
            <c:ext xmlns:c16="http://schemas.microsoft.com/office/drawing/2014/chart" uri="{C3380CC4-5D6E-409C-BE32-E72D297353CC}">
              <c16:uniqueId val="{00000001-B32D-4E58-B0B0-363700F8BEE4}"/>
            </c:ext>
          </c:extLst>
        </c:ser>
        <c:ser>
          <c:idx val="1"/>
          <c:order val="1"/>
          <c:tx>
            <c:strRef>
              <c:f>Beakeven!$C$18</c:f>
              <c:strCache>
                <c:ptCount val="1"/>
                <c:pt idx="0">
                  <c:v>Price </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val>
            <c:numRef>
              <c:f>Beakeven!$C$19:$C$24</c:f>
              <c:numCache>
                <c:formatCode>[$EGP]\ #,##0.00</c:formatCode>
                <c:ptCount val="6"/>
                <c:pt idx="0">
                  <c:v>40000</c:v>
                </c:pt>
                <c:pt idx="1">
                  <c:v>200000</c:v>
                </c:pt>
                <c:pt idx="2">
                  <c:v>400000</c:v>
                </c:pt>
                <c:pt idx="3">
                  <c:v>600000</c:v>
                </c:pt>
                <c:pt idx="4">
                  <c:v>800000</c:v>
                </c:pt>
                <c:pt idx="5">
                  <c:v>1000000</c:v>
                </c:pt>
              </c:numCache>
            </c:numRef>
          </c:val>
          <c:smooth val="0"/>
          <c:extLst>
            <c:ext xmlns:c16="http://schemas.microsoft.com/office/drawing/2014/chart" uri="{C3380CC4-5D6E-409C-BE32-E72D297353CC}">
              <c16:uniqueId val="{00000002-B32D-4E58-B0B0-363700F8BEE4}"/>
            </c:ext>
          </c:extLst>
        </c:ser>
        <c:ser>
          <c:idx val="2"/>
          <c:order val="2"/>
          <c:tx>
            <c:strRef>
              <c:f>Beakeven!$D$18</c:f>
              <c:strCache>
                <c:ptCount val="1"/>
                <c:pt idx="0">
                  <c:v>Total cost </c:v>
                </c:pt>
              </c:strCache>
            </c:strRef>
          </c:tx>
          <c:spPr>
            <a:ln w="34925" cap="rnd">
              <a:solidFill>
                <a:schemeClr val="accent3"/>
              </a:solidFill>
              <a:round/>
            </a:ln>
            <a:effectLst>
              <a:outerShdw blurRad="57150" dist="19050" dir="5400000" algn="ctr" rotWithShape="0">
                <a:srgbClr val="000000">
                  <a:alpha val="63000"/>
                </a:srgbClr>
              </a:outerShdw>
            </a:effectLst>
          </c:spPr>
          <c:marker>
            <c:symbol val="none"/>
          </c:marker>
          <c:val>
            <c:numRef>
              <c:f>Beakeven!$D$19:$D$24</c:f>
              <c:numCache>
                <c:formatCode>[$EGP]\ #,##0.00</c:formatCode>
                <c:ptCount val="6"/>
                <c:pt idx="0">
                  <c:v>145166.66666666669</c:v>
                </c:pt>
                <c:pt idx="1">
                  <c:v>229625.7575757576</c:v>
                </c:pt>
                <c:pt idx="2">
                  <c:v>348084.84848484851</c:v>
                </c:pt>
                <c:pt idx="3">
                  <c:v>466543.93939393945</c:v>
                </c:pt>
                <c:pt idx="4">
                  <c:v>585003.03030303039</c:v>
                </c:pt>
                <c:pt idx="5">
                  <c:v>703462.12121212122</c:v>
                </c:pt>
              </c:numCache>
            </c:numRef>
          </c:val>
          <c:smooth val="0"/>
          <c:extLst>
            <c:ext xmlns:c16="http://schemas.microsoft.com/office/drawing/2014/chart" uri="{C3380CC4-5D6E-409C-BE32-E72D297353CC}">
              <c16:uniqueId val="{00000003-B32D-4E58-B0B0-363700F8BEE4}"/>
            </c:ext>
          </c:extLst>
        </c:ser>
        <c:dLbls>
          <c:showLegendKey val="0"/>
          <c:showVal val="0"/>
          <c:showCatName val="0"/>
          <c:showSerName val="0"/>
          <c:showPercent val="0"/>
          <c:showBubbleSize val="0"/>
        </c:dLbls>
        <c:smooth val="0"/>
        <c:axId val="573068424"/>
        <c:axId val="573067112"/>
      </c:lineChart>
      <c:catAx>
        <c:axId val="573068424"/>
        <c:scaling>
          <c:orientation val="minMax"/>
        </c:scaling>
        <c:delete val="0"/>
        <c:axPos val="b"/>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73067112"/>
        <c:crosses val="autoZero"/>
        <c:auto val="1"/>
        <c:lblAlgn val="ctr"/>
        <c:lblOffset val="100"/>
        <c:noMultiLvlLbl val="0"/>
      </c:catAx>
      <c:valAx>
        <c:axId val="57306711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73068424"/>
        <c:crosses val="autoZero"/>
        <c:crossBetween val="between"/>
      </c:valAx>
      <c:spPr>
        <a:noFill/>
        <a:ln>
          <a:noFill/>
        </a:ln>
        <a:effectLst/>
      </c:spPr>
    </c:plotArea>
    <c:legend>
      <c:legendPos val="r"/>
      <c:layout>
        <c:manualLayout>
          <c:xMode val="edge"/>
          <c:yMode val="edge"/>
          <c:x val="0.69577688317994846"/>
          <c:y val="2.5531131525226004E-2"/>
          <c:w val="0.27500553912890208"/>
          <c:h val="0.2523170020414114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0" i="0" u="none" strike="noStrike" kern="1200" cap="all" baseline="0">
                <a:solidFill>
                  <a:schemeClr val="lt1"/>
                </a:solidFill>
                <a:latin typeface="+mn-lt"/>
                <a:ea typeface="+mn-ea"/>
                <a:cs typeface="+mn-cs"/>
              </a:defRPr>
            </a:pPr>
            <a:r>
              <a:rPr lang="en-US" dirty="0"/>
              <a:t>Balance sheet</a:t>
            </a:r>
          </a:p>
        </c:rich>
      </c:tx>
      <c:overlay val="0"/>
      <c:spPr>
        <a:noFill/>
        <a:ln>
          <a:noFill/>
        </a:ln>
        <a:effectLst/>
      </c:spPr>
      <c:txPr>
        <a:bodyPr rot="0" spcFirstLastPara="1" vertOverflow="ellipsis" vert="horz" wrap="square" anchor="ctr" anchorCtr="1"/>
        <a:lstStyle/>
        <a:p>
          <a:pPr>
            <a:defRPr sz="1800" b="0" i="0" u="none" strike="noStrike" kern="1200" cap="all" baseline="0">
              <a:solidFill>
                <a:schemeClr val="lt1"/>
              </a:solidFill>
              <a:latin typeface="+mn-lt"/>
              <a:ea typeface="+mn-ea"/>
              <a:cs typeface="+mn-cs"/>
            </a:defRPr>
          </a:pPr>
          <a:endParaRPr lang="en-US"/>
        </a:p>
      </c:txPr>
    </c:title>
    <c:autoTitleDeleted val="0"/>
    <c:view3D>
      <c:rotX val="15"/>
      <c:rotY val="20"/>
      <c:depthPercent val="100"/>
      <c:rAngAx val="1"/>
    </c:view3D>
    <c:floor>
      <c:thickness val="0"/>
      <c:spPr>
        <a:solidFill>
          <a:schemeClr val="bg2">
            <a:lumMod val="75000"/>
            <a:alpha val="27000"/>
          </a:schemeClr>
        </a:solid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'balance Sheet '!$F$36</c:f>
              <c:strCache>
                <c:ptCount val="1"/>
                <c:pt idx="0">
                  <c:v>Paid-in Capital</c:v>
                </c:pt>
              </c:strCache>
            </c:strRef>
          </c:tx>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invertIfNegative val="0"/>
          <c:dLbls>
            <c:spPr>
              <a:solidFill>
                <a:schemeClr val="accent1">
                  <a:alpha val="30000"/>
                </a:schemeClr>
              </a:solidFill>
              <a:ln>
                <a:solidFill>
                  <a:schemeClr val="lt1">
                    <a:alpha val="50000"/>
                  </a:scheme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val>
            <c:numRef>
              <c:f>'balance Sheet '!$G$36:$I$36</c:f>
              <c:numCache>
                <c:formatCode>General</c:formatCode>
                <c:ptCount val="3"/>
                <c:pt idx="0">
                  <c:v>1684800</c:v>
                </c:pt>
                <c:pt idx="1">
                  <c:v>1684800</c:v>
                </c:pt>
                <c:pt idx="2">
                  <c:v>1684800</c:v>
                </c:pt>
              </c:numCache>
            </c:numRef>
          </c:val>
          <c:extLst>
            <c:ext xmlns:c16="http://schemas.microsoft.com/office/drawing/2014/chart" uri="{C3380CC4-5D6E-409C-BE32-E72D297353CC}">
              <c16:uniqueId val="{00000000-5E04-4DDE-B968-10C5E9C3E9BB}"/>
            </c:ext>
          </c:extLst>
        </c:ser>
        <c:ser>
          <c:idx val="1"/>
          <c:order val="1"/>
          <c:tx>
            <c:strRef>
              <c:f>'balance Sheet '!$F$37</c:f>
              <c:strCache>
                <c:ptCount val="1"/>
                <c:pt idx="0">
                  <c:v>Net Worth (Current Capital)</c:v>
                </c:pt>
              </c:strCache>
            </c:strRef>
          </c:tx>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invertIfNegative val="0"/>
          <c:dLbls>
            <c:spPr>
              <a:solidFill>
                <a:schemeClr val="accent2">
                  <a:alpha val="30000"/>
                </a:schemeClr>
              </a:solidFill>
              <a:ln>
                <a:solidFill>
                  <a:schemeClr val="lt1">
                    <a:alpha val="50000"/>
                  </a:scheme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val>
            <c:numRef>
              <c:f>'balance Sheet '!$G$37:$I$37</c:f>
              <c:numCache>
                <c:formatCode>General</c:formatCode>
                <c:ptCount val="3"/>
                <c:pt idx="0">
                  <c:v>2978800</c:v>
                </c:pt>
                <c:pt idx="1">
                  <c:v>3126256</c:v>
                </c:pt>
                <c:pt idx="2">
                  <c:v>3280829.5199999996</c:v>
                </c:pt>
              </c:numCache>
            </c:numRef>
          </c:val>
          <c:extLst>
            <c:ext xmlns:c16="http://schemas.microsoft.com/office/drawing/2014/chart" uri="{C3380CC4-5D6E-409C-BE32-E72D297353CC}">
              <c16:uniqueId val="{00000001-5E04-4DDE-B968-10C5E9C3E9BB}"/>
            </c:ext>
          </c:extLst>
        </c:ser>
        <c:dLbls>
          <c:showLegendKey val="0"/>
          <c:showVal val="1"/>
          <c:showCatName val="0"/>
          <c:showSerName val="0"/>
          <c:showPercent val="0"/>
          <c:showBubbleSize val="0"/>
        </c:dLbls>
        <c:gapWidth val="84"/>
        <c:gapDepth val="53"/>
        <c:shape val="box"/>
        <c:axId val="466423712"/>
        <c:axId val="352704776"/>
        <c:axId val="0"/>
      </c:bar3DChart>
      <c:catAx>
        <c:axId val="466423712"/>
        <c:scaling>
          <c:orientation val="minMax"/>
        </c:scaling>
        <c:delete val="0"/>
        <c:axPos val="b"/>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352704776"/>
        <c:crosses val="autoZero"/>
        <c:auto val="1"/>
        <c:lblAlgn val="ctr"/>
        <c:lblOffset val="100"/>
        <c:noMultiLvlLbl val="0"/>
      </c:catAx>
      <c:valAx>
        <c:axId val="352704776"/>
        <c:scaling>
          <c:orientation val="minMax"/>
        </c:scaling>
        <c:delete val="1"/>
        <c:axPos val="l"/>
        <c:numFmt formatCode="General" sourceLinked="1"/>
        <c:majorTickMark val="out"/>
        <c:minorTickMark val="none"/>
        <c:tickLblPos val="nextTo"/>
        <c:crossAx val="46642371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6350" cap="flat" cmpd="sng" algn="ctr">
      <a:solidFill>
        <a:schemeClr val="dk1">
          <a:tint val="7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9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328">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gradFill>
        <a:gsLst>
          <a:gs pos="100000">
            <a:schemeClr val="dk1">
              <a:lumMod val="95000"/>
              <a:lumOff val="5000"/>
            </a:schemeClr>
          </a:gs>
          <a:gs pos="0">
            <a:schemeClr val="dk1">
              <a:lumMod val="75000"/>
              <a:lumOff val="25000"/>
            </a:schemeClr>
          </a:gs>
        </a:gsLst>
        <a:path path="circle">
          <a:fillToRect l="50000" t="50000" r="50000" b="50000"/>
        </a:path>
      </a:gradFill>
      <a:ln w="9525">
        <a:solidFill>
          <a:schemeClr val="dk1">
            <a:lumMod val="75000"/>
            <a:lumOff val="25000"/>
          </a:schemeClr>
        </a:solidFill>
      </a:ln>
    </cs:spPr>
  </cs:downBar>
  <cs:dropLine>
    <cs:lnRef idx="0"/>
    <cs:fillRef idx="0"/>
    <cs:effectRef idx="0"/>
    <cs:fontRef idx="minor">
      <a:schemeClr val="tx1"/>
    </cs:fontRef>
    <cs:spPr>
      <a:ln w="9525" cap="flat" cmpd="sng" algn="ctr">
        <a:solidFill>
          <a:schemeClr val="lt1"/>
        </a:solidFill>
        <a:round/>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cap="flat" cmpd="sng" algn="ctr">
        <a:solidFill>
          <a:schemeClr val="lt1"/>
        </a:solidFill>
        <a:round/>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gradFill>
        <a:gsLst>
          <a:gs pos="100000">
            <a:schemeClr val="lt1">
              <a:lumMod val="85000"/>
            </a:schemeClr>
          </a:gs>
          <a:gs pos="0">
            <a:schemeClr val="lt1"/>
          </a:gs>
        </a:gsLst>
        <a:path path="circle">
          <a:fillToRect l="50000" t="50000" r="50000" b="50000"/>
        </a:path>
      </a:gradFill>
      <a:ln w="9525" cap="flat" cmpd="sng" algn="ctr">
        <a:solidFill>
          <a:schemeClr val="lt1"/>
        </a:solidFill>
        <a:round/>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7.xml><?xml version="1.0" encoding="utf-8"?>
<cs:chartStyle xmlns:cs="http://schemas.microsoft.com/office/drawing/2012/chartStyle" xmlns:a="http://schemas.openxmlformats.org/drawingml/2006/main" id="291">
  <cs:axisTitle>
    <cs:lnRef idx="0"/>
    <cs:fillRef idx="0"/>
    <cs:effectRef idx="0"/>
    <cs:fontRef idx="minor">
      <a:schemeClr val="lt1">
        <a:lumMod val="75000"/>
      </a:schemeClr>
    </cs:fontRef>
    <cs:defRPr sz="900"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lt1"/>
    </cs:fontRef>
    <cs:spPr>
      <a:solidFill>
        <a:schemeClr val="dk1">
          <a:lumMod val="75000"/>
          <a:lumOff val="25000"/>
        </a:schemeClr>
      </a:solidFill>
      <a:ln w="6350" cap="flat" cmpd="sng" algn="ctr">
        <a:solidFill>
          <a:schemeClr val="dk1">
            <a:tint val="75000"/>
          </a:schemeClr>
        </a:solidFill>
        <a:round/>
      </a:ln>
    </cs:spPr>
    <cs:defRPr sz="1000" kern="1200"/>
  </cs:chartArea>
  <cs:dataLabel>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dataLabel>
  <cs:dataLabelCallout>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cs:spPr>
  </cs:dataPoint>
  <cs:dataPoint3D>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a:scene3d>
        <a:camera prst="orthographicFront"/>
        <a:lightRig rig="threePt" dir="t"/>
      </a:scene3d>
      <a:sp3d prstMaterial="flat"/>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dk1">
            <a:lumMod val="75000"/>
            <a:lumOff val="25000"/>
          </a:schemeClr>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tx1"/>
    </cs:fontRef>
    <cs:spPr>
      <a:solidFill>
        <a:schemeClr val="bg2">
          <a:lumMod val="75000"/>
          <a:alpha val="27000"/>
        </a:schemeClr>
      </a:solidFill>
      <a:sp3d/>
    </cs:spPr>
  </cs:floor>
  <cs:gridlineMajor>
    <cs:lnRef idx="0"/>
    <cs:fillRef idx="0"/>
    <cs:effectRef idx="0"/>
    <cs:fontRef idx="minor">
      <a:schemeClr val="tx1"/>
    </cs:fontRef>
    <cs:spPr>
      <a:ln w="9525">
        <a:solidFill>
          <a:schemeClr val="lt1">
            <a:lumMod val="50000"/>
          </a:schemeClr>
        </a:solidFill>
      </a:ln>
    </cs:spPr>
  </cs:gridlineMajor>
  <cs:gridlineMinor>
    <cs:lnRef idx="0"/>
    <cs:fillRef idx="0"/>
    <cs:effectRef idx="0"/>
    <cs:fontRef idx="minor">
      <a:schemeClr val="tx1"/>
    </cs:fontRef>
    <cs:spPr>
      <a:ln w="9525">
        <a:solidFill>
          <a:schemeClr val="lt1">
            <a:lumMod val="40000"/>
          </a:schemeClr>
        </a:solidFill>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cs:fontRef>
    <cs:defRPr sz="1800" b="0" kern="1200" cap="all" baseline="0"/>
  </cs:title>
  <cs:trendline>
    <cs:lnRef idx="0">
      <cs:styleClr val="auto"/>
    </cs:lnRef>
    <cs:fillRef idx="0"/>
    <cs:effectRef idx="0"/>
    <cs:fontRef idx="minor">
      <a:schemeClr val="dk1"/>
    </cs:fontRef>
    <cs:spPr>
      <a:ln w="9525"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tx1"/>
    </cs:fontRef>
    <cs:spPr>
      <a:sp3d/>
    </cs:spPr>
  </cs:wall>
</cs:chartStyle>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jpg>
</file>

<file path=ppt/media/image7.png>
</file>

<file path=ppt/media/image8.png>
</file>

<file path=ppt/media/image9.png>
</file>

<file path=ppt/media/media1.mp4>
</file>

<file path=ppt/media/media10.mp4>
</file>

<file path=ppt/media/media11.mp4>
</file>

<file path=ppt/media/media12.mp4>
</file>

<file path=ppt/media/media2.mp4>
</file>

<file path=ppt/media/media3.mp4>
</file>

<file path=ppt/media/media4.mp4>
</file>

<file path=ppt/media/media5.mp4>
</file>

<file path=ppt/media/media6.mp4>
</file>

<file path=ppt/media/media7.mp4>
</file>

<file path=ppt/media/media8.mp4>
</file>

<file path=ppt/media/media9.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4273300"/>
            <a:ext cx="7772400" cy="859205"/>
          </a:xfrm>
          <a:effectLst>
            <a:outerShdw blurRad="50800" dist="38100" dir="2700000" algn="tl" rotWithShape="0">
              <a:prstClr val="black">
                <a:alpha val="40000"/>
              </a:prstClr>
            </a:outerShdw>
          </a:effectLst>
        </p:spPr>
        <p:txBody>
          <a:bodyPr>
            <a:normAutofit/>
          </a:bodyPr>
          <a:lstStyle>
            <a:lvl1pPr algn="ctr">
              <a:defRPr sz="36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378005" y="5189530"/>
            <a:ext cx="6400800" cy="835455"/>
          </a:xfrm>
        </p:spPr>
        <p:txBody>
          <a:bodyPr>
            <a:normAutofit/>
          </a:bodyPr>
          <a:lstStyle>
            <a:lvl1pPr marL="0" indent="0" algn="ctr">
              <a:buNone/>
              <a:defRPr sz="2800">
                <a:solidFill>
                  <a:srgbClr val="D68B1C"/>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5/14/2020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5/14/2020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5/14/2020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064360"/>
            <a:ext cx="8229600" cy="1143000"/>
          </a:xfrm>
        </p:spPr>
        <p:txBody>
          <a:bodyPr>
            <a:normAutofit/>
          </a:bodyPr>
          <a:lstStyle>
            <a:lvl1pPr algn="l">
              <a:defRPr sz="3600">
                <a:solidFill>
                  <a:srgbClr val="D68B1C"/>
                </a:solidFill>
              </a:defRPr>
            </a:lvl1pPr>
          </a:lstStyle>
          <a:p>
            <a:r>
              <a:rPr lang="en-US" dirty="0"/>
              <a:t>Click to edit Master title style</a:t>
            </a:r>
          </a:p>
        </p:txBody>
      </p:sp>
      <p:sp>
        <p:nvSpPr>
          <p:cNvPr id="3" name="Content Placeholder 2"/>
          <p:cNvSpPr>
            <a:spLocks noGrp="1"/>
          </p:cNvSpPr>
          <p:nvPr>
            <p:ph idx="1"/>
          </p:nvPr>
        </p:nvSpPr>
        <p:spPr>
          <a:xfrm>
            <a:off x="457200" y="2207360"/>
            <a:ext cx="8229600" cy="3918803"/>
          </a:xfrm>
        </p:spPr>
        <p:txBody>
          <a:bodyPr/>
          <a:lstStyle>
            <a:lvl1pPr>
              <a:defRPr sz="28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5/14/2020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670604" y="274638"/>
            <a:ext cx="7016195" cy="1143000"/>
          </a:xfrm>
        </p:spPr>
        <p:txBody>
          <a:bodyPr>
            <a:normAutofit/>
          </a:bodyPr>
          <a:lstStyle>
            <a:lvl1pPr algn="l">
              <a:defRPr sz="3600">
                <a:solidFill>
                  <a:srgbClr val="D68B1C"/>
                </a:solidFill>
              </a:defRPr>
            </a:lvl1pPr>
          </a:lstStyle>
          <a:p>
            <a:r>
              <a:rPr lang="en-US" dirty="0"/>
              <a:t>Click to edit Master title style</a:t>
            </a:r>
          </a:p>
        </p:txBody>
      </p:sp>
      <p:sp>
        <p:nvSpPr>
          <p:cNvPr id="3" name="Content Placeholder 2"/>
          <p:cNvSpPr>
            <a:spLocks noGrp="1"/>
          </p:cNvSpPr>
          <p:nvPr>
            <p:ph idx="1"/>
          </p:nvPr>
        </p:nvSpPr>
        <p:spPr>
          <a:xfrm>
            <a:off x="1670604" y="1443836"/>
            <a:ext cx="7016195" cy="4275740"/>
          </a:xfrm>
        </p:spPr>
        <p:txBody>
          <a:bodyPr/>
          <a:lstStyle>
            <a:lvl1pPr>
              <a:defRPr sz="28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5/14/2020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5/14/2020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5/14/2020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48965" y="1038162"/>
            <a:ext cx="8229600" cy="1143000"/>
          </a:xfrm>
        </p:spPr>
        <p:txBody>
          <a:bodyPr>
            <a:normAutofit/>
          </a:bodyPr>
          <a:lstStyle>
            <a:lvl1pPr algn="l">
              <a:defRPr sz="3600">
                <a:solidFill>
                  <a:srgbClr val="D68B1C"/>
                </a:solidFill>
              </a:defRPr>
            </a:lvl1pPr>
          </a:lstStyle>
          <a:p>
            <a:r>
              <a:rPr lang="en-US" dirty="0"/>
              <a:t>Click to edit Master title style</a:t>
            </a:r>
          </a:p>
        </p:txBody>
      </p:sp>
      <p:sp>
        <p:nvSpPr>
          <p:cNvPr id="3" name="Text Placeholder 2"/>
          <p:cNvSpPr>
            <a:spLocks noGrp="1"/>
          </p:cNvSpPr>
          <p:nvPr>
            <p:ph type="body" idx="1"/>
          </p:nvPr>
        </p:nvSpPr>
        <p:spPr>
          <a:xfrm>
            <a:off x="448965" y="2207359"/>
            <a:ext cx="4040188" cy="639762"/>
          </a:xfr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48965" y="2837222"/>
            <a:ext cx="4040188" cy="303505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36790" y="2207359"/>
            <a:ext cx="4041775" cy="639762"/>
          </a:xfr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36790" y="2837222"/>
            <a:ext cx="4041775" cy="303505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5/14/2020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5/14/2020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5/14/2020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5/14/2020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video" Target="../media/media1.mp4"/><Relationship Id="rId7" Type="http://schemas.openxmlformats.org/officeDocument/2006/relationships/image" Target="../media/image4.png"/><Relationship Id="rId2" Type="http://schemas.microsoft.com/office/2007/relationships/media" Target="../media/media1.mp4"/><Relationship Id="rId1" Type="http://schemas.openxmlformats.org/officeDocument/2006/relationships/tags" Target="../tags/tag1.xml"/><Relationship Id="rId6" Type="http://schemas.openxmlformats.org/officeDocument/2006/relationships/image" Target="../media/image3.png"/><Relationship Id="rId5" Type="http://schemas.openxmlformats.org/officeDocument/2006/relationships/image" Target="../media/image2.jpg"/><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video" Target="../media/media10.mp4"/><Relationship Id="rId2" Type="http://schemas.microsoft.com/office/2007/relationships/media" Target="../media/media10.mp4"/><Relationship Id="rId1" Type="http://schemas.openxmlformats.org/officeDocument/2006/relationships/tags" Target="../tags/tag10.xml"/><Relationship Id="rId6" Type="http://schemas.openxmlformats.org/officeDocument/2006/relationships/image" Target="../media/image15.png"/><Relationship Id="rId5" Type="http://schemas.openxmlformats.org/officeDocument/2006/relationships/chart" Target="../charts/chart6.xml"/><Relationship Id="rId4"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video" Target="../media/media11.mp4"/><Relationship Id="rId2" Type="http://schemas.microsoft.com/office/2007/relationships/media" Target="../media/media11.mp4"/><Relationship Id="rId1" Type="http://schemas.openxmlformats.org/officeDocument/2006/relationships/tags" Target="../tags/tag11.xml"/><Relationship Id="rId6" Type="http://schemas.openxmlformats.org/officeDocument/2006/relationships/image" Target="../media/image16.png"/><Relationship Id="rId5" Type="http://schemas.openxmlformats.org/officeDocument/2006/relationships/chart" Target="../charts/chart7.xml"/><Relationship Id="rId4"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video" Target="../media/media12.mp4"/><Relationship Id="rId2" Type="http://schemas.microsoft.com/office/2007/relationships/media" Target="../media/media12.mp4"/><Relationship Id="rId1" Type="http://schemas.openxmlformats.org/officeDocument/2006/relationships/tags" Target="../tags/tag12.xml"/><Relationship Id="rId6" Type="http://schemas.openxmlformats.org/officeDocument/2006/relationships/image" Target="../media/image17.png"/><Relationship Id="rId5" Type="http://schemas.openxmlformats.org/officeDocument/2006/relationships/image" Target="../media/image3.png"/><Relationship Id="rId4"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video" Target="../media/media2.mp4"/><Relationship Id="rId2" Type="http://schemas.microsoft.com/office/2007/relationships/media" Target="../media/media2.mp4"/><Relationship Id="rId1" Type="http://schemas.openxmlformats.org/officeDocument/2006/relationships/tags" Target="../tags/tag2.xml"/><Relationship Id="rId6" Type="http://schemas.openxmlformats.org/officeDocument/2006/relationships/image" Target="../media/image5.png"/><Relationship Id="rId5" Type="http://schemas.openxmlformats.org/officeDocument/2006/relationships/chart" Target="../charts/chart1.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video" Target="../media/media3.mp4"/><Relationship Id="rId2" Type="http://schemas.microsoft.com/office/2007/relationships/media" Target="../media/media3.mp4"/><Relationship Id="rId1" Type="http://schemas.openxmlformats.org/officeDocument/2006/relationships/tags" Target="../tags/tag3.xml"/><Relationship Id="rId6" Type="http://schemas.openxmlformats.org/officeDocument/2006/relationships/image" Target="../media/image7.png"/><Relationship Id="rId5" Type="http://schemas.openxmlformats.org/officeDocument/2006/relationships/image" Target="../media/image6.jpg"/><Relationship Id="rId4"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video" Target="../media/media4.mp4"/><Relationship Id="rId2" Type="http://schemas.microsoft.com/office/2007/relationships/media" Target="../media/media4.mp4"/><Relationship Id="rId1" Type="http://schemas.openxmlformats.org/officeDocument/2006/relationships/tags" Target="../tags/tag4.xml"/><Relationship Id="rId5" Type="http://schemas.openxmlformats.org/officeDocument/2006/relationships/image" Target="../media/image8.png"/><Relationship Id="rId4"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video" Target="../media/media5.mp4"/><Relationship Id="rId2" Type="http://schemas.microsoft.com/office/2007/relationships/media" Target="../media/media5.mp4"/><Relationship Id="rId1" Type="http://schemas.openxmlformats.org/officeDocument/2006/relationships/tags" Target="../tags/tag5.xml"/><Relationship Id="rId6" Type="http://schemas.openxmlformats.org/officeDocument/2006/relationships/image" Target="../media/image9.png"/><Relationship Id="rId5" Type="http://schemas.openxmlformats.org/officeDocument/2006/relationships/chart" Target="../charts/chart2.xml"/><Relationship Id="rId4"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video" Target="../media/media6.mp4"/><Relationship Id="rId2" Type="http://schemas.microsoft.com/office/2007/relationships/media" Target="../media/media6.mp4"/><Relationship Id="rId1" Type="http://schemas.openxmlformats.org/officeDocument/2006/relationships/tags" Target="../tags/tag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video" Target="../media/media7.mp4"/><Relationship Id="rId2" Type="http://schemas.microsoft.com/office/2007/relationships/media" Target="../media/media7.mp4"/><Relationship Id="rId1" Type="http://schemas.openxmlformats.org/officeDocument/2006/relationships/tags" Target="../tags/tag7.xml"/><Relationship Id="rId6" Type="http://schemas.openxmlformats.org/officeDocument/2006/relationships/image" Target="../media/image12.png"/><Relationship Id="rId5" Type="http://schemas.openxmlformats.org/officeDocument/2006/relationships/chart" Target="../charts/chart3.xml"/><Relationship Id="rId4"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video" Target="../media/media8.mp4"/><Relationship Id="rId2" Type="http://schemas.microsoft.com/office/2007/relationships/media" Target="../media/media8.mp4"/><Relationship Id="rId1" Type="http://schemas.openxmlformats.org/officeDocument/2006/relationships/tags" Target="../tags/tag8.xml"/><Relationship Id="rId6" Type="http://schemas.openxmlformats.org/officeDocument/2006/relationships/image" Target="../media/image13.png"/><Relationship Id="rId5" Type="http://schemas.openxmlformats.org/officeDocument/2006/relationships/chart" Target="../charts/chart4.xml"/><Relationship Id="rId4"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video" Target="../media/media9.mp4"/><Relationship Id="rId2" Type="http://schemas.microsoft.com/office/2007/relationships/media" Target="../media/media9.mp4"/><Relationship Id="rId1" Type="http://schemas.openxmlformats.org/officeDocument/2006/relationships/tags" Target="../tags/tag9.xml"/><Relationship Id="rId6" Type="http://schemas.openxmlformats.org/officeDocument/2006/relationships/image" Target="../media/image14.png"/><Relationship Id="rId5" Type="http://schemas.openxmlformats.org/officeDocument/2006/relationships/chart" Target="../charts/chart5.xml"/><Relationship Id="rId4"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623AFA4-4305-45DA-B86A-A7DE77671CF4}"/>
              </a:ext>
            </a:extLst>
          </p:cNvPr>
          <p:cNvPicPr/>
          <p:nvPr/>
        </p:nvPicPr>
        <p:blipFill>
          <a:blip r:embed="rId6"/>
          <a:stretch>
            <a:fillRect/>
          </a:stretch>
        </p:blipFill>
        <p:spPr>
          <a:xfrm>
            <a:off x="2892245" y="1901950"/>
            <a:ext cx="2857500" cy="3505200"/>
          </a:xfrm>
          <a:prstGeom prst="rect">
            <a:avLst/>
          </a:prstGeom>
        </p:spPr>
      </p:pic>
      <p:sp>
        <p:nvSpPr>
          <p:cNvPr id="4" name="Oval 3">
            <a:extLst>
              <a:ext uri="{FF2B5EF4-FFF2-40B4-BE49-F238E27FC236}">
                <a16:creationId xmlns:a16="http://schemas.microsoft.com/office/drawing/2014/main" id="{DE501BFC-D6C0-40A3-B574-15113A3C6ED6}"/>
              </a:ext>
            </a:extLst>
          </p:cNvPr>
          <p:cNvSpPr/>
          <p:nvPr/>
        </p:nvSpPr>
        <p:spPr>
          <a:xfrm>
            <a:off x="1976015" y="4633403"/>
            <a:ext cx="4410075" cy="123887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GB" sz="3600" dirty="0">
                <a:solidFill>
                  <a:schemeClr val="bg2">
                    <a:lumMod val="75000"/>
                  </a:schemeClr>
                </a:solidFill>
                <a:effectLst/>
                <a:latin typeface="Bernard MT Condensed" panose="02050806060905020404" pitchFamily="18" charset="0"/>
                <a:ea typeface="Calibri" panose="020F0502020204030204" pitchFamily="34" charset="0"/>
                <a:cs typeface="Arial" panose="020B0604020202020204" pitchFamily="34" charset="0"/>
              </a:rPr>
              <a:t>AraBusta Café</a:t>
            </a:r>
            <a:endParaRPr lang="en-NZ" sz="1100" dirty="0">
              <a:solidFill>
                <a:schemeClr val="bg2">
                  <a:lumMod val="75000"/>
                </a:schemeClr>
              </a:solidFill>
              <a:effectLst/>
              <a:ea typeface="Calibri" panose="020F0502020204030204" pitchFamily="34" charset="0"/>
              <a:cs typeface="Arial" panose="020B0604020202020204" pitchFamily="34" charset="0"/>
            </a:endParaRPr>
          </a:p>
          <a:p>
            <a:pPr algn="ctr">
              <a:lnSpc>
                <a:spcPct val="107000"/>
              </a:lnSpc>
              <a:spcAft>
                <a:spcPts val="800"/>
              </a:spcAft>
            </a:pPr>
            <a:r>
              <a:rPr lang="en-GB" sz="1400" dirty="0">
                <a:solidFill>
                  <a:schemeClr val="bg2">
                    <a:lumMod val="75000"/>
                  </a:schemeClr>
                </a:solidFill>
                <a:effectLst/>
                <a:latin typeface="Bernard MT Condensed" panose="02050806060905020404" pitchFamily="18" charset="0"/>
                <a:ea typeface="Calibri" panose="020F0502020204030204" pitchFamily="34" charset="0"/>
                <a:cs typeface="Arial" panose="020B0604020202020204" pitchFamily="34" charset="0"/>
              </a:rPr>
              <a:t>Your Second Home </a:t>
            </a:r>
            <a:endParaRPr lang="en-NZ" sz="1100" dirty="0">
              <a:solidFill>
                <a:schemeClr val="bg2">
                  <a:lumMod val="75000"/>
                </a:schemeClr>
              </a:solidFill>
              <a:effectLst/>
              <a:ea typeface="Calibri" panose="020F0502020204030204" pitchFamily="34" charset="0"/>
              <a:cs typeface="Arial" panose="020B0604020202020204" pitchFamily="34" charset="0"/>
            </a:endParaRPr>
          </a:p>
        </p:txBody>
      </p:sp>
      <p:pic>
        <p:nvPicPr>
          <p:cNvPr id="5" name="Video 4">
            <a:hlinkClick r:id="" action="ppaction://media"/>
            <a:extLst>
              <a:ext uri="{FF2B5EF4-FFF2-40B4-BE49-F238E27FC236}">
                <a16:creationId xmlns:a16="http://schemas.microsoft.com/office/drawing/2014/main" id="{BA026A27-7CB8-4DED-8A34-372B3348DD5F}"/>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tretch>
            <a:fillRect/>
          </a:stretch>
        </p:blipFill>
        <p:spPr>
          <a:xfrm>
            <a:off x="0" y="5143500"/>
            <a:ext cx="1714500" cy="1714500"/>
          </a:xfrm>
          <a:prstGeom prst="rect">
            <a:avLst/>
          </a:prstGeom>
        </p:spPr>
      </p:pic>
    </p:spTree>
    <p:custDataLst>
      <p:tags r:id="rId1"/>
    </p:custDataLst>
    <p:extLst>
      <p:ext uri="{BB962C8B-B14F-4D97-AF65-F5344CB8AC3E}">
        <p14:creationId xmlns:p14="http://schemas.microsoft.com/office/powerpoint/2010/main" val="363920370"/>
      </p:ext>
    </p:extLst>
  </p:cSld>
  <p:clrMapOvr>
    <a:masterClrMapping/>
  </p:clrMapOvr>
  <mc:AlternateContent xmlns:mc="http://schemas.openxmlformats.org/markup-compatibility/2006" xmlns:p14="http://schemas.microsoft.com/office/powerpoint/2010/main">
    <mc:Choice Requires="p14">
      <p:transition spd="slow" p14:dur="2000" advTm="42281"/>
    </mc:Choice>
    <mc:Fallback xmlns="">
      <p:transition spd="slow" advTm="422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3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anim calcmode="lin" valueType="num">
                                      <p:cBhvr>
                                        <p:cTn id="9" dur="1000" fill="hold"/>
                                        <p:tgtEl>
                                          <p:spTgt spid="3"/>
                                        </p:tgtEl>
                                        <p:attrNameLst>
                                          <p:attrName>ppt_w</p:attrName>
                                        </p:attrNameLst>
                                      </p:cBhvr>
                                      <p:tavLst>
                                        <p:tav tm="0">
                                          <p:val>
                                            <p:fltVal val="0"/>
                                          </p:val>
                                        </p:tav>
                                        <p:tav tm="100000">
                                          <p:val>
                                            <p:strVal val="#ppt_w"/>
                                          </p:val>
                                        </p:tav>
                                      </p:tavLst>
                                    </p:anim>
                                    <p:anim calcmode="lin" valueType="num">
                                      <p:cBhvr>
                                        <p:cTn id="10" dur="1000" fill="hold"/>
                                        <p:tgtEl>
                                          <p:spTgt spid="3"/>
                                        </p:tgtEl>
                                        <p:attrNameLst>
                                          <p:attrName>ppt_h</p:attrName>
                                        </p:attrNameLst>
                                      </p:cBhvr>
                                      <p:tavLst>
                                        <p:tav tm="0">
                                          <p:val>
                                            <p:fltVal val="0"/>
                                          </p:val>
                                        </p:tav>
                                        <p:tav tm="100000">
                                          <p:val>
                                            <p:strVal val="#ppt_h"/>
                                          </p:val>
                                        </p:tav>
                                      </p:tavLst>
                                    </p:anim>
                                    <p:anim calcmode="lin" valueType="num">
                                      <p:cBhvr>
                                        <p:cTn id="11" dur="1000" fill="hold"/>
                                        <p:tgtEl>
                                          <p:spTgt spid="3"/>
                                        </p:tgtEl>
                                        <p:attrNameLst>
                                          <p:attrName>style.rotation</p:attrName>
                                        </p:attrNameLst>
                                      </p:cBhvr>
                                      <p:tavLst>
                                        <p:tav tm="0">
                                          <p:val>
                                            <p:fltVal val="90"/>
                                          </p:val>
                                        </p:tav>
                                        <p:tav tm="100000">
                                          <p:val>
                                            <p:fltVal val="0"/>
                                          </p:val>
                                        </p:tav>
                                      </p:tavLst>
                                    </p:anim>
                                    <p:animEffect transition="in" filter="fade">
                                      <p:cBhvr>
                                        <p:cTn id="12" dur="1000"/>
                                        <p:tgtEl>
                                          <p:spTgt spid="3"/>
                                        </p:tgtEl>
                                      </p:cBhvr>
                                    </p:animEffect>
                                  </p:childTnLst>
                                </p:cTn>
                              </p:par>
                              <p:par>
                                <p:cTn id="13" presetID="31"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1000" fill="hold"/>
                                        <p:tgtEl>
                                          <p:spTgt spid="4"/>
                                        </p:tgtEl>
                                        <p:attrNameLst>
                                          <p:attrName>ppt_w</p:attrName>
                                        </p:attrNameLst>
                                      </p:cBhvr>
                                      <p:tavLst>
                                        <p:tav tm="0">
                                          <p:val>
                                            <p:fltVal val="0"/>
                                          </p:val>
                                        </p:tav>
                                        <p:tav tm="100000">
                                          <p:val>
                                            <p:strVal val="#ppt_w"/>
                                          </p:val>
                                        </p:tav>
                                      </p:tavLst>
                                    </p:anim>
                                    <p:anim calcmode="lin" valueType="num">
                                      <p:cBhvr>
                                        <p:cTn id="16" dur="1000" fill="hold"/>
                                        <p:tgtEl>
                                          <p:spTgt spid="4"/>
                                        </p:tgtEl>
                                        <p:attrNameLst>
                                          <p:attrName>ppt_h</p:attrName>
                                        </p:attrNameLst>
                                      </p:cBhvr>
                                      <p:tavLst>
                                        <p:tav tm="0">
                                          <p:val>
                                            <p:fltVal val="0"/>
                                          </p:val>
                                        </p:tav>
                                        <p:tav tm="100000">
                                          <p:val>
                                            <p:strVal val="#ppt_h"/>
                                          </p:val>
                                        </p:tav>
                                      </p:tavLst>
                                    </p:anim>
                                    <p:anim calcmode="lin" valueType="num">
                                      <p:cBhvr>
                                        <p:cTn id="17" dur="1000" fill="hold"/>
                                        <p:tgtEl>
                                          <p:spTgt spid="4"/>
                                        </p:tgtEl>
                                        <p:attrNameLst>
                                          <p:attrName>style.rotation</p:attrName>
                                        </p:attrNameLst>
                                      </p:cBhvr>
                                      <p:tavLst>
                                        <p:tav tm="0">
                                          <p:val>
                                            <p:fltVal val="90"/>
                                          </p:val>
                                        </p:tav>
                                        <p:tav tm="100000">
                                          <p:val>
                                            <p:fltVal val="0"/>
                                          </p:val>
                                        </p:tav>
                                      </p:tavLst>
                                    </p:anim>
                                    <p:animEffect transition="in" filter="fade">
                                      <p:cBhvr>
                                        <p:cTn id="18"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9" fill="hold" display="0">
                  <p:stCondLst>
                    <p:cond delay="indefinite"/>
                  </p:stCondLst>
                </p:cTn>
                <p:tgtEl>
                  <p:spTgt spid="5"/>
                </p:tgtEl>
              </p:cMediaNode>
            </p:video>
            <p:seq concurrent="1" nextAc="seek">
              <p:cTn id="20" restart="whenNotActive" fill="hold" evtFilter="cancelBubble" nodeType="interactiveSeq">
                <p:stCondLst>
                  <p:cond evt="onClick" delay="0">
                    <p:tgtEl>
                      <p:spTgt spid="5"/>
                    </p:tgtEl>
                  </p:cond>
                </p:stCondLst>
                <p:endSync evt="end" delay="0">
                  <p:rtn val="all"/>
                </p:endSync>
                <p:childTnLst>
                  <p:par>
                    <p:cTn id="21" fill="hold">
                      <p:stCondLst>
                        <p:cond delay="0"/>
                      </p:stCondLst>
                      <p:childTnLst>
                        <p:par>
                          <p:cTn id="22" fill="hold">
                            <p:stCondLst>
                              <p:cond delay="0"/>
                            </p:stCondLst>
                            <p:childTnLst>
                              <p:par>
                                <p:cTn id="23" presetID="2" presetClass="mediacall" presetSubtype="0" fill="hold" nodeType="clickEffect">
                                  <p:stCondLst>
                                    <p:cond delay="0"/>
                                  </p:stCondLst>
                                  <p:childTnLst>
                                    <p:cmd type="call" cmd="togglePause">
                                      <p:cBhvr>
                                        <p:cTn id="24" dur="1" fill="hold"/>
                                        <p:tgtEl>
                                          <p:spTgt spid="5"/>
                                        </p:tgtEl>
                                      </p:cBhvr>
                                    </p:cmd>
                                  </p:childTnLst>
                                </p:cTn>
                              </p:par>
                            </p:childTnLst>
                          </p:cTn>
                        </p:par>
                      </p:childTnLst>
                    </p:cTn>
                  </p:par>
                </p:childTnLst>
              </p:cTn>
              <p:nextCondLst>
                <p:cond evt="onClick" delay="0">
                  <p:tgtEl>
                    <p:spTgt spid="5"/>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43555" y="374900"/>
            <a:ext cx="8229600" cy="771129"/>
          </a:xfrm>
        </p:spPr>
        <p:txBody>
          <a:bodyPr>
            <a:normAutofit fontScale="90000"/>
          </a:bodyPr>
          <a:lstStyle/>
          <a:p>
            <a:r>
              <a:rPr lang="en-GB" dirty="0"/>
              <a:t>Financial Plan</a:t>
            </a:r>
            <a:r>
              <a:rPr lang="en-US" dirty="0"/>
              <a:t>.</a:t>
            </a:r>
            <a:br>
              <a:rPr lang="en-US" dirty="0"/>
            </a:br>
            <a:endParaRPr lang="en-US" dirty="0"/>
          </a:p>
        </p:txBody>
      </p:sp>
      <p:sp>
        <p:nvSpPr>
          <p:cNvPr id="14" name="Rectangle 13">
            <a:extLst>
              <a:ext uri="{FF2B5EF4-FFF2-40B4-BE49-F238E27FC236}">
                <a16:creationId xmlns:a16="http://schemas.microsoft.com/office/drawing/2014/main" id="{D4A168C8-169E-44CE-987F-06576B5BBC42}"/>
              </a:ext>
            </a:extLst>
          </p:cNvPr>
          <p:cNvSpPr/>
          <p:nvPr/>
        </p:nvSpPr>
        <p:spPr>
          <a:xfrm>
            <a:off x="754375" y="4192525"/>
            <a:ext cx="7940660" cy="1354217"/>
          </a:xfrm>
          <a:prstGeom prst="rect">
            <a:avLst/>
          </a:prstGeom>
        </p:spPr>
        <p:txBody>
          <a:bodyPr wrap="square">
            <a:spAutoFit/>
          </a:bodyPr>
          <a:lstStyle/>
          <a:p>
            <a:r>
              <a:rPr lang="en-NZ" b="1" dirty="0">
                <a:solidFill>
                  <a:schemeClr val="bg1"/>
                </a:solidFill>
              </a:rPr>
              <a:t>Projected Break- Even.</a:t>
            </a:r>
          </a:p>
          <a:p>
            <a:r>
              <a:rPr lang="en-GB" sz="1600" dirty="0">
                <a:solidFill>
                  <a:schemeClr val="bg1"/>
                </a:solidFill>
              </a:rPr>
              <a:t>With average monthly fixed costs of EGP 111 K in Y/ 2021 and an average margin of 65%, AraBusta Café break-even sales volume which is the point of no profit no lose is around EGP 220 K As shown further, the company is expected to generate such sales volume from the out start and the Breakeven per unit 2500 unit.</a:t>
            </a:r>
            <a:endParaRPr lang="en-NZ" dirty="0">
              <a:solidFill>
                <a:schemeClr val="bg1"/>
              </a:solidFill>
            </a:endParaRPr>
          </a:p>
        </p:txBody>
      </p:sp>
      <p:graphicFrame>
        <p:nvGraphicFramePr>
          <p:cNvPr id="5" name="Chart 4">
            <a:extLst>
              <a:ext uri="{FF2B5EF4-FFF2-40B4-BE49-F238E27FC236}">
                <a16:creationId xmlns:a16="http://schemas.microsoft.com/office/drawing/2014/main" id="{043D4461-0DEF-45CA-91BB-E0A7EF2DDD65}"/>
              </a:ext>
            </a:extLst>
          </p:cNvPr>
          <p:cNvGraphicFramePr>
            <a:graphicFrameLocks/>
          </p:cNvGraphicFramePr>
          <p:nvPr>
            <p:extLst>
              <p:ext uri="{D42A27DB-BD31-4B8C-83A1-F6EECF244321}">
                <p14:modId xmlns:p14="http://schemas.microsoft.com/office/powerpoint/2010/main" val="984820771"/>
              </p:ext>
            </p:extLst>
          </p:nvPr>
        </p:nvGraphicFramePr>
        <p:xfrm>
          <a:off x="1433000" y="1138425"/>
          <a:ext cx="6193099" cy="2743200"/>
        </p:xfrm>
        <a:graphic>
          <a:graphicData uri="http://schemas.openxmlformats.org/drawingml/2006/chart">
            <c:chart xmlns:c="http://schemas.openxmlformats.org/drawingml/2006/chart" xmlns:r="http://schemas.openxmlformats.org/officeDocument/2006/relationships" r:id="rId5"/>
          </a:graphicData>
        </a:graphic>
      </p:graphicFrame>
      <p:pic>
        <p:nvPicPr>
          <p:cNvPr id="12" name="Video 11">
            <a:hlinkClick r:id="" action="ppaction://media"/>
            <a:extLst>
              <a:ext uri="{FF2B5EF4-FFF2-40B4-BE49-F238E27FC236}">
                <a16:creationId xmlns:a16="http://schemas.microsoft.com/office/drawing/2014/main" id="{AB2A728E-35BF-43D8-B7B5-79659E6BD338}"/>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6"/>
          <a:stretch>
            <a:fillRect/>
          </a:stretch>
        </p:blipFill>
        <p:spPr>
          <a:xfrm>
            <a:off x="7320690" y="2207360"/>
            <a:ext cx="1714500" cy="1714500"/>
          </a:xfrm>
          <a:prstGeom prst="rect">
            <a:avLst/>
          </a:prstGeom>
        </p:spPr>
      </p:pic>
    </p:spTree>
    <p:custDataLst>
      <p:tags r:id="rId1"/>
    </p:custDataLst>
    <p:extLst>
      <p:ext uri="{BB962C8B-B14F-4D97-AF65-F5344CB8AC3E}">
        <p14:creationId xmlns:p14="http://schemas.microsoft.com/office/powerpoint/2010/main" val="2682099266"/>
      </p:ext>
    </p:extLst>
  </p:cSld>
  <p:clrMapOvr>
    <a:masterClrMapping/>
  </p:clrMapOvr>
  <mc:AlternateContent xmlns:mc="http://schemas.openxmlformats.org/markup-compatibility/2006">
    <mc:Choice xmlns:p14="http://schemas.microsoft.com/office/powerpoint/2010/main" Requires="p14">
      <p:transition spd="slow" p14:dur="2000" advTm="38227"/>
    </mc:Choice>
    <mc:Fallback>
      <p:transition spd="slow" advTm="382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1000"/>
                                        <p:tgtEl>
                                          <p:spTgt spid="14"/>
                                        </p:tgtEl>
                                      </p:cBhvr>
                                    </p:animEffect>
                                    <p:anim calcmode="lin" valueType="num">
                                      <p:cBhvr>
                                        <p:cTn id="19" dur="1000" fill="hold"/>
                                        <p:tgtEl>
                                          <p:spTgt spid="14"/>
                                        </p:tgtEl>
                                        <p:attrNameLst>
                                          <p:attrName>ppt_x</p:attrName>
                                        </p:attrNameLst>
                                      </p:cBhvr>
                                      <p:tavLst>
                                        <p:tav tm="0">
                                          <p:val>
                                            <p:strVal val="#ppt_x"/>
                                          </p:val>
                                        </p:tav>
                                        <p:tav tm="100000">
                                          <p:val>
                                            <p:strVal val="#ppt_x"/>
                                          </p:val>
                                        </p:tav>
                                      </p:tavLst>
                                    </p:anim>
                                    <p:anim calcmode="lin" valueType="num">
                                      <p:cBhvr>
                                        <p:cTn id="20"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21" fill="hold" display="0">
                  <p:stCondLst>
                    <p:cond delay="indefinite"/>
                  </p:stCondLst>
                </p:cTn>
                <p:tgtEl>
                  <p:spTgt spid="12"/>
                </p:tgtEl>
              </p:cMediaNode>
            </p:video>
            <p:seq concurrent="1" nextAc="seek">
              <p:cTn id="22" restart="whenNotActive" fill="hold" evtFilter="cancelBubble" nodeType="interactiveSeq">
                <p:stCondLst>
                  <p:cond evt="onClick" delay="0">
                    <p:tgtEl>
                      <p:spTgt spid="12"/>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12"/>
                                        </p:tgtEl>
                                      </p:cBhvr>
                                    </p:cmd>
                                  </p:childTnLst>
                                </p:cTn>
                              </p:par>
                            </p:childTnLst>
                          </p:cTn>
                        </p:par>
                      </p:childTnLst>
                    </p:cTn>
                  </p:par>
                </p:childTnLst>
              </p:cTn>
              <p:nextCondLst>
                <p:cond evt="onClick" delay="0">
                  <p:tgtEl>
                    <p:spTgt spid="12"/>
                  </p:tgtEl>
                </p:cond>
              </p:nextCondLst>
            </p:seq>
          </p:childTnLst>
        </p:cTn>
      </p:par>
    </p:tnLst>
    <p:bldLst>
      <p:bldP spid="14" grpId="0"/>
      <p:bldGraphic spid="5" grpId="0">
        <p:bldAsOne/>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43555" y="374900"/>
            <a:ext cx="8229600" cy="771129"/>
          </a:xfrm>
        </p:spPr>
        <p:txBody>
          <a:bodyPr>
            <a:normAutofit fontScale="90000"/>
          </a:bodyPr>
          <a:lstStyle/>
          <a:p>
            <a:r>
              <a:rPr lang="en-GB" dirty="0"/>
              <a:t>Financial Plan</a:t>
            </a:r>
            <a:r>
              <a:rPr lang="en-US" dirty="0"/>
              <a:t>.</a:t>
            </a:r>
            <a:br>
              <a:rPr lang="en-US" dirty="0"/>
            </a:br>
            <a:endParaRPr lang="en-US" dirty="0"/>
          </a:p>
        </p:txBody>
      </p:sp>
      <p:sp>
        <p:nvSpPr>
          <p:cNvPr id="14" name="Rectangle 13">
            <a:extLst>
              <a:ext uri="{FF2B5EF4-FFF2-40B4-BE49-F238E27FC236}">
                <a16:creationId xmlns:a16="http://schemas.microsoft.com/office/drawing/2014/main" id="{D4A168C8-169E-44CE-987F-06576B5BBC42}"/>
              </a:ext>
            </a:extLst>
          </p:cNvPr>
          <p:cNvSpPr/>
          <p:nvPr/>
        </p:nvSpPr>
        <p:spPr>
          <a:xfrm>
            <a:off x="754375" y="4192525"/>
            <a:ext cx="7940660" cy="861774"/>
          </a:xfrm>
          <a:prstGeom prst="rect">
            <a:avLst/>
          </a:prstGeom>
        </p:spPr>
        <p:txBody>
          <a:bodyPr wrap="square">
            <a:spAutoFit/>
          </a:bodyPr>
          <a:lstStyle/>
          <a:p>
            <a:r>
              <a:rPr lang="en-NZ" b="1" dirty="0">
                <a:solidFill>
                  <a:schemeClr val="bg1"/>
                </a:solidFill>
              </a:rPr>
              <a:t>Projected Balance Sheet.</a:t>
            </a:r>
          </a:p>
          <a:p>
            <a:r>
              <a:rPr lang="en-GB" sz="1600" dirty="0">
                <a:solidFill>
                  <a:schemeClr val="bg1"/>
                </a:solidFill>
              </a:rPr>
              <a:t>The company's net worth is expected to increase from approximately EGP 2,978,800.00</a:t>
            </a:r>
          </a:p>
          <a:p>
            <a:r>
              <a:rPr lang="en-GB" sz="1600" dirty="0">
                <a:solidFill>
                  <a:schemeClr val="bg1"/>
                </a:solidFill>
              </a:rPr>
              <a:t>by the end of FY2021to approximately EGP 3,280,829.52 in FY2023</a:t>
            </a:r>
            <a:endParaRPr lang="en-NZ" dirty="0">
              <a:solidFill>
                <a:schemeClr val="bg1"/>
              </a:solidFill>
            </a:endParaRPr>
          </a:p>
        </p:txBody>
      </p:sp>
      <p:graphicFrame>
        <p:nvGraphicFramePr>
          <p:cNvPr id="5" name="Chart 4">
            <a:extLst>
              <a:ext uri="{FF2B5EF4-FFF2-40B4-BE49-F238E27FC236}">
                <a16:creationId xmlns:a16="http://schemas.microsoft.com/office/drawing/2014/main" id="{2F637F84-206F-4446-95EA-510778787A01}"/>
              </a:ext>
            </a:extLst>
          </p:cNvPr>
          <p:cNvGraphicFramePr>
            <a:graphicFrameLocks/>
          </p:cNvGraphicFramePr>
          <p:nvPr>
            <p:extLst>
              <p:ext uri="{D42A27DB-BD31-4B8C-83A1-F6EECF244321}">
                <p14:modId xmlns:p14="http://schemas.microsoft.com/office/powerpoint/2010/main" val="1340578277"/>
              </p:ext>
            </p:extLst>
          </p:nvPr>
        </p:nvGraphicFramePr>
        <p:xfrm>
          <a:off x="821393" y="1093283"/>
          <a:ext cx="7024430" cy="2743200"/>
        </p:xfrm>
        <a:graphic>
          <a:graphicData uri="http://schemas.openxmlformats.org/drawingml/2006/chart">
            <c:chart xmlns:c="http://schemas.openxmlformats.org/drawingml/2006/chart" xmlns:r="http://schemas.openxmlformats.org/officeDocument/2006/relationships" r:id="rId5"/>
          </a:graphicData>
        </a:graphic>
      </p:graphicFrame>
      <p:pic>
        <p:nvPicPr>
          <p:cNvPr id="25" name="Video 24">
            <a:hlinkClick r:id="" action="ppaction://media"/>
            <a:extLst>
              <a:ext uri="{FF2B5EF4-FFF2-40B4-BE49-F238E27FC236}">
                <a16:creationId xmlns:a16="http://schemas.microsoft.com/office/drawing/2014/main" id="{2D5E40FF-3A22-48F1-B447-B010BD1AD643}"/>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6"/>
          <a:stretch>
            <a:fillRect/>
          </a:stretch>
        </p:blipFill>
        <p:spPr>
          <a:xfrm>
            <a:off x="7429500" y="5143500"/>
            <a:ext cx="1714500" cy="1714500"/>
          </a:xfrm>
          <a:prstGeom prst="rect">
            <a:avLst/>
          </a:prstGeom>
        </p:spPr>
      </p:pic>
    </p:spTree>
    <p:custDataLst>
      <p:tags r:id="rId1"/>
    </p:custDataLst>
    <p:extLst>
      <p:ext uri="{BB962C8B-B14F-4D97-AF65-F5344CB8AC3E}">
        <p14:creationId xmlns:p14="http://schemas.microsoft.com/office/powerpoint/2010/main" val="322693329"/>
      </p:ext>
    </p:extLst>
  </p:cSld>
  <p:clrMapOvr>
    <a:masterClrMapping/>
  </p:clrMapOvr>
  <mc:AlternateContent xmlns:mc="http://schemas.openxmlformats.org/markup-compatibility/2006" xmlns:p14="http://schemas.microsoft.com/office/powerpoint/2010/main">
    <mc:Choice Requires="p14">
      <p:transition spd="slow" p14:dur="2000" advTm="35403"/>
    </mc:Choice>
    <mc:Fallback xmlns="">
      <p:transition spd="slow" advTm="354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down)">
                                      <p:cBhvr>
                                        <p:cTn id="11" dur="500"/>
                                        <p:tgtEl>
                                          <p:spTgt spid="5"/>
                                        </p:tgtEl>
                                      </p:cBhvr>
                                    </p:animEffect>
                                  </p:childTnLst>
                                </p:cTn>
                              </p:par>
                              <p:par>
                                <p:cTn id="12" presetID="22" presetClass="entr" presetSubtype="4" fill="hold" grpId="0" nodeType="with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wipe(down)">
                                      <p:cBhvr>
                                        <p:cTn id="1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5" fill="hold" display="0">
                  <p:stCondLst>
                    <p:cond delay="indefinite"/>
                  </p:stCondLst>
                </p:cTn>
                <p:tgtEl>
                  <p:spTgt spid="25"/>
                </p:tgtEl>
              </p:cMediaNode>
            </p:video>
            <p:seq concurrent="1" nextAc="seek">
              <p:cTn id="16" restart="whenNotActive" fill="hold" evtFilter="cancelBubble" nodeType="interactiveSeq">
                <p:stCondLst>
                  <p:cond evt="onClick" delay="0">
                    <p:tgtEl>
                      <p:spTgt spid="25"/>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25"/>
                                        </p:tgtEl>
                                      </p:cBhvr>
                                    </p:cmd>
                                  </p:childTnLst>
                                </p:cTn>
                              </p:par>
                            </p:childTnLst>
                          </p:cTn>
                        </p:par>
                      </p:childTnLst>
                    </p:cTn>
                  </p:par>
                </p:childTnLst>
              </p:cTn>
              <p:nextCondLst>
                <p:cond evt="onClick" delay="0">
                  <p:tgtEl>
                    <p:spTgt spid="25"/>
                  </p:tgtEl>
                </p:cond>
              </p:nextCondLst>
            </p:seq>
          </p:childTnLst>
        </p:cTn>
      </p:par>
    </p:tnLst>
    <p:bldLst>
      <p:bldP spid="14" grpId="0"/>
      <p:bldGraphic spid="5"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D4A168C8-169E-44CE-987F-06576B5BBC42}"/>
              </a:ext>
            </a:extLst>
          </p:cNvPr>
          <p:cNvSpPr/>
          <p:nvPr/>
        </p:nvSpPr>
        <p:spPr>
          <a:xfrm>
            <a:off x="1517900" y="1596540"/>
            <a:ext cx="6566315" cy="1323439"/>
          </a:xfrm>
          <a:prstGeom prst="rect">
            <a:avLst/>
          </a:prstGeom>
        </p:spPr>
        <p:txBody>
          <a:bodyPr wrap="square">
            <a:spAutoFit/>
          </a:bodyPr>
          <a:lstStyle/>
          <a:p>
            <a:r>
              <a:rPr lang="en-GB" sz="8000" b="1" dirty="0">
                <a:solidFill>
                  <a:schemeClr val="bg1"/>
                </a:solidFill>
                <a:latin typeface="Bodoni MT Black" panose="02070A03080606020203" pitchFamily="18" charset="0"/>
              </a:rPr>
              <a:t>Thank you </a:t>
            </a:r>
            <a:endParaRPr lang="en-NZ" sz="8000" dirty="0">
              <a:solidFill>
                <a:schemeClr val="bg1"/>
              </a:solidFill>
              <a:latin typeface="Bodoni MT Black" panose="02070A03080606020203" pitchFamily="18" charset="0"/>
            </a:endParaRPr>
          </a:p>
        </p:txBody>
      </p:sp>
      <p:pic>
        <p:nvPicPr>
          <p:cNvPr id="7" name="Picture 6">
            <a:extLst>
              <a:ext uri="{FF2B5EF4-FFF2-40B4-BE49-F238E27FC236}">
                <a16:creationId xmlns:a16="http://schemas.microsoft.com/office/drawing/2014/main" id="{A20D8ACA-2D6F-41E8-AD95-572039A8CB6D}"/>
              </a:ext>
            </a:extLst>
          </p:cNvPr>
          <p:cNvPicPr/>
          <p:nvPr/>
        </p:nvPicPr>
        <p:blipFill>
          <a:blip r:embed="rId5"/>
          <a:stretch>
            <a:fillRect/>
          </a:stretch>
        </p:blipFill>
        <p:spPr>
          <a:xfrm>
            <a:off x="2739540" y="2665475"/>
            <a:ext cx="2857500" cy="3505200"/>
          </a:xfrm>
          <a:prstGeom prst="rect">
            <a:avLst/>
          </a:prstGeom>
        </p:spPr>
      </p:pic>
      <p:sp>
        <p:nvSpPr>
          <p:cNvPr id="8" name="Oval 7">
            <a:extLst>
              <a:ext uri="{FF2B5EF4-FFF2-40B4-BE49-F238E27FC236}">
                <a16:creationId xmlns:a16="http://schemas.microsoft.com/office/drawing/2014/main" id="{AF726C5E-CE27-429A-B81C-B6A415493C69}"/>
              </a:ext>
            </a:extLst>
          </p:cNvPr>
          <p:cNvSpPr/>
          <p:nvPr/>
        </p:nvSpPr>
        <p:spPr>
          <a:xfrm>
            <a:off x="1823310" y="5396928"/>
            <a:ext cx="4410075" cy="123887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GB" sz="3600" dirty="0">
                <a:solidFill>
                  <a:schemeClr val="bg2">
                    <a:lumMod val="75000"/>
                  </a:schemeClr>
                </a:solidFill>
                <a:effectLst/>
                <a:latin typeface="Bernard MT Condensed" panose="02050806060905020404" pitchFamily="18" charset="0"/>
                <a:ea typeface="Calibri" panose="020F0502020204030204" pitchFamily="34" charset="0"/>
                <a:cs typeface="Arial" panose="020B0604020202020204" pitchFamily="34" charset="0"/>
              </a:rPr>
              <a:t>AraBusta Café</a:t>
            </a:r>
            <a:endParaRPr lang="en-NZ" sz="1100" dirty="0">
              <a:solidFill>
                <a:schemeClr val="bg2">
                  <a:lumMod val="75000"/>
                </a:schemeClr>
              </a:solidFill>
              <a:effectLst/>
              <a:ea typeface="Calibri" panose="020F0502020204030204" pitchFamily="34" charset="0"/>
              <a:cs typeface="Arial" panose="020B0604020202020204" pitchFamily="34" charset="0"/>
            </a:endParaRPr>
          </a:p>
          <a:p>
            <a:pPr algn="ctr">
              <a:lnSpc>
                <a:spcPct val="107000"/>
              </a:lnSpc>
              <a:spcAft>
                <a:spcPts val="800"/>
              </a:spcAft>
            </a:pPr>
            <a:r>
              <a:rPr lang="en-GB" sz="1400" dirty="0">
                <a:solidFill>
                  <a:schemeClr val="bg2">
                    <a:lumMod val="75000"/>
                  </a:schemeClr>
                </a:solidFill>
                <a:effectLst/>
                <a:latin typeface="Bernard MT Condensed" panose="02050806060905020404" pitchFamily="18" charset="0"/>
                <a:ea typeface="Calibri" panose="020F0502020204030204" pitchFamily="34" charset="0"/>
                <a:cs typeface="Arial" panose="020B0604020202020204" pitchFamily="34" charset="0"/>
              </a:rPr>
              <a:t>Your Second Home </a:t>
            </a:r>
            <a:endParaRPr lang="en-NZ" sz="1100" dirty="0">
              <a:solidFill>
                <a:schemeClr val="bg2">
                  <a:lumMod val="75000"/>
                </a:schemeClr>
              </a:solidFill>
              <a:effectLst/>
              <a:ea typeface="Calibri" panose="020F0502020204030204" pitchFamily="34" charset="0"/>
              <a:cs typeface="Arial" panose="020B0604020202020204" pitchFamily="34" charset="0"/>
            </a:endParaRPr>
          </a:p>
        </p:txBody>
      </p:sp>
      <p:pic>
        <p:nvPicPr>
          <p:cNvPr id="5" name="Video 4">
            <a:hlinkClick r:id="" action="ppaction://media"/>
            <a:extLst>
              <a:ext uri="{FF2B5EF4-FFF2-40B4-BE49-F238E27FC236}">
                <a16:creationId xmlns:a16="http://schemas.microsoft.com/office/drawing/2014/main" id="{6B64E81D-0895-4962-90E6-3465B6F584A4}"/>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6"/>
          <a:stretch>
            <a:fillRect/>
          </a:stretch>
        </p:blipFill>
        <p:spPr>
          <a:xfrm>
            <a:off x="7429500" y="5143500"/>
            <a:ext cx="1714500" cy="1714500"/>
          </a:xfrm>
          <a:prstGeom prst="rect">
            <a:avLst/>
          </a:prstGeom>
        </p:spPr>
      </p:pic>
    </p:spTree>
    <p:custDataLst>
      <p:tags r:id="rId1"/>
    </p:custDataLst>
    <p:extLst>
      <p:ext uri="{BB962C8B-B14F-4D97-AF65-F5344CB8AC3E}">
        <p14:creationId xmlns:p14="http://schemas.microsoft.com/office/powerpoint/2010/main" val="900814099"/>
      </p:ext>
    </p:extLst>
  </p:cSld>
  <p:clrMapOvr>
    <a:masterClrMapping/>
  </p:clrMapOvr>
  <mc:AlternateContent xmlns:mc="http://schemas.openxmlformats.org/markup-compatibility/2006" xmlns:p14="http://schemas.microsoft.com/office/powerpoint/2010/main">
    <mc:Choice Requires="p14">
      <p:transition spd="slow" p14:dur="2000" advTm="16509"/>
    </mc:Choice>
    <mc:Fallback xmlns="">
      <p:transition spd="slow" advTm="165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6" presetClass="exit" presetSubtype="32" fill="hold" grpId="0" nodeType="clickEffect">
                                  <p:stCondLst>
                                    <p:cond delay="0"/>
                                  </p:stCondLst>
                                  <p:childTnLst>
                                    <p:animEffect transition="out" filter="circle(out)">
                                      <p:cBhvr>
                                        <p:cTn id="10" dur="2000"/>
                                        <p:tgtEl>
                                          <p:spTgt spid="14"/>
                                        </p:tgtEl>
                                      </p:cBhvr>
                                    </p:animEffect>
                                    <p:set>
                                      <p:cBhvr>
                                        <p:cTn id="11" dur="1" fill="hold">
                                          <p:stCondLst>
                                            <p:cond delay="1999"/>
                                          </p:stCondLst>
                                        </p:cTn>
                                        <p:tgtEl>
                                          <p:spTgt spid="14"/>
                                        </p:tgtEl>
                                        <p:attrNameLst>
                                          <p:attrName>style.visibility</p:attrName>
                                        </p:attrNameLst>
                                      </p:cBhvr>
                                      <p:to>
                                        <p:strVal val="hidden"/>
                                      </p:to>
                                    </p:set>
                                  </p:childTnLst>
                                </p:cTn>
                              </p:par>
                              <p:par>
                                <p:cTn id="12" presetID="6" presetClass="exit" presetSubtype="32" fill="hold" grpId="0" nodeType="withEffect">
                                  <p:stCondLst>
                                    <p:cond delay="0"/>
                                  </p:stCondLst>
                                  <p:childTnLst>
                                    <p:animEffect transition="out" filter="circle(out)">
                                      <p:cBhvr>
                                        <p:cTn id="13" dur="2000"/>
                                        <p:tgtEl>
                                          <p:spTgt spid="8"/>
                                        </p:tgtEl>
                                      </p:cBhvr>
                                    </p:animEffect>
                                    <p:set>
                                      <p:cBhvr>
                                        <p:cTn id="14" dur="1" fill="hold">
                                          <p:stCondLst>
                                            <p:cond delay="1999"/>
                                          </p:stCondLst>
                                        </p:cTn>
                                        <p:tgtEl>
                                          <p:spTgt spid="8"/>
                                        </p:tgtEl>
                                        <p:attrNameLst>
                                          <p:attrName>style.visibility</p:attrName>
                                        </p:attrNameLst>
                                      </p:cBhvr>
                                      <p:to>
                                        <p:strVal val="hidden"/>
                                      </p:to>
                                    </p:set>
                                  </p:childTnLst>
                                </p:cTn>
                              </p:par>
                              <p:par>
                                <p:cTn id="15" presetID="6" presetClass="exit" presetSubtype="32" fill="hold" nodeType="withEffect">
                                  <p:stCondLst>
                                    <p:cond delay="0"/>
                                  </p:stCondLst>
                                  <p:childTnLst>
                                    <p:animEffect transition="out" filter="circle(out)">
                                      <p:cBhvr>
                                        <p:cTn id="16" dur="2000"/>
                                        <p:tgtEl>
                                          <p:spTgt spid="7"/>
                                        </p:tgtEl>
                                      </p:cBhvr>
                                    </p:animEffect>
                                    <p:set>
                                      <p:cBhvr>
                                        <p:cTn id="17" dur="1" fill="hold">
                                          <p:stCondLst>
                                            <p:cond delay="19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8" fill="hold" display="0">
                  <p:stCondLst>
                    <p:cond delay="indefinite"/>
                  </p:stCondLst>
                </p:cTn>
                <p:tgtEl>
                  <p:spTgt spid="5"/>
                </p:tgtEl>
              </p:cMediaNode>
            </p:video>
            <p:seq concurrent="1" nextAc="seek">
              <p:cTn id="19" restart="whenNotActive" fill="hold" evtFilter="cancelBubble" nodeType="interactiveSeq">
                <p:stCondLst>
                  <p:cond evt="onClick" delay="0">
                    <p:tgtEl>
                      <p:spTgt spid="5"/>
                    </p:tgtEl>
                  </p:cond>
                </p:stCondLst>
                <p:endSync evt="end" delay="0">
                  <p:rtn val="all"/>
                </p:endSync>
                <p:childTnLst>
                  <p:par>
                    <p:cTn id="20" fill="hold">
                      <p:stCondLst>
                        <p:cond delay="0"/>
                      </p:stCondLst>
                      <p:childTnLst>
                        <p:par>
                          <p:cTn id="21" fill="hold">
                            <p:stCondLst>
                              <p:cond delay="0"/>
                            </p:stCondLst>
                            <p:childTnLst>
                              <p:par>
                                <p:cTn id="22" presetID="2" presetClass="mediacall" presetSubtype="0" fill="hold" nodeType="clickEffect">
                                  <p:stCondLst>
                                    <p:cond delay="0"/>
                                  </p:stCondLst>
                                  <p:childTnLst>
                                    <p:cmd type="call" cmd="togglePause">
                                      <p:cBhvr>
                                        <p:cTn id="23" dur="1" fill="hold"/>
                                        <p:tgtEl>
                                          <p:spTgt spid="5"/>
                                        </p:tgtEl>
                                      </p:cBhvr>
                                    </p:cmd>
                                  </p:childTnLst>
                                </p:cTn>
                              </p:par>
                            </p:childTnLst>
                          </p:cTn>
                        </p:par>
                      </p:childTnLst>
                    </p:cTn>
                  </p:par>
                </p:childTnLst>
              </p:cTn>
              <p:nextCondLst>
                <p:cond evt="onClick" delay="0">
                  <p:tgtEl>
                    <p:spTgt spid="5"/>
                  </p:tgtEl>
                </p:cond>
              </p:nextCondLst>
            </p:seq>
          </p:childTnLst>
        </p:cTn>
      </p:par>
    </p:tnLst>
    <p:bldLst>
      <p:bldP spid="14"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55" y="69490"/>
            <a:ext cx="8229600" cy="1143000"/>
          </a:xfrm>
        </p:spPr>
        <p:txBody>
          <a:bodyPr/>
          <a:lstStyle/>
          <a:p>
            <a:r>
              <a:rPr lang="en-GB" dirty="0"/>
              <a:t>Executive Summery</a:t>
            </a:r>
            <a:endParaRPr lang="en-US" dirty="0"/>
          </a:p>
        </p:txBody>
      </p:sp>
      <p:sp>
        <p:nvSpPr>
          <p:cNvPr id="3" name="Content Placeholder 2"/>
          <p:cNvSpPr>
            <a:spLocks noGrp="1"/>
          </p:cNvSpPr>
          <p:nvPr>
            <p:ph idx="1"/>
          </p:nvPr>
        </p:nvSpPr>
        <p:spPr>
          <a:xfrm>
            <a:off x="296259" y="1138427"/>
            <a:ext cx="8704185" cy="305408"/>
          </a:xfrm>
        </p:spPr>
        <p:txBody>
          <a:bodyPr>
            <a:normAutofit fontScale="92500" lnSpcReduction="10000"/>
          </a:bodyPr>
          <a:lstStyle/>
          <a:p>
            <a:r>
              <a:rPr lang="en-GB" sz="1600" dirty="0"/>
              <a:t>AraBusta café is determined to become a daily necessity for local coffee addicts.</a:t>
            </a:r>
          </a:p>
          <a:p>
            <a:endParaRPr lang="en-US" dirty="0"/>
          </a:p>
        </p:txBody>
      </p:sp>
      <p:sp>
        <p:nvSpPr>
          <p:cNvPr id="5" name="Content Placeholder 2">
            <a:extLst>
              <a:ext uri="{FF2B5EF4-FFF2-40B4-BE49-F238E27FC236}">
                <a16:creationId xmlns:a16="http://schemas.microsoft.com/office/drawing/2014/main" id="{75E07B70-188B-437A-83DE-685982215355}"/>
              </a:ext>
            </a:extLst>
          </p:cNvPr>
          <p:cNvSpPr txBox="1">
            <a:spLocks/>
          </p:cNvSpPr>
          <p:nvPr/>
        </p:nvSpPr>
        <p:spPr>
          <a:xfrm>
            <a:off x="296258" y="1461537"/>
            <a:ext cx="8704185" cy="305408"/>
          </a:xfrm>
          <a:prstGeom prst="rect">
            <a:avLst/>
          </a:prstGeom>
        </p:spPr>
        <p:txBody>
          <a:bodyPr vert="horz" lIns="91440" tIns="45720" rIns="91440" bIns="45720" rtlCol="0">
            <a:normAutofit fontScale="92500" lnSpcReduction="10000"/>
          </a:bodyPr>
          <a:lstStyle>
            <a:lvl1pPr marL="342900" indent="-34290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600" dirty="0"/>
              <a:t>A Place to start your day from before you go to your work, collage or before starting your day in general.</a:t>
            </a:r>
          </a:p>
        </p:txBody>
      </p:sp>
      <p:sp>
        <p:nvSpPr>
          <p:cNvPr id="6" name="Content Placeholder 2">
            <a:extLst>
              <a:ext uri="{FF2B5EF4-FFF2-40B4-BE49-F238E27FC236}">
                <a16:creationId xmlns:a16="http://schemas.microsoft.com/office/drawing/2014/main" id="{6F3B6257-1324-4700-BBFE-0D13CD540704}"/>
              </a:ext>
            </a:extLst>
          </p:cNvPr>
          <p:cNvSpPr txBox="1">
            <a:spLocks/>
          </p:cNvSpPr>
          <p:nvPr/>
        </p:nvSpPr>
        <p:spPr>
          <a:xfrm>
            <a:off x="296258" y="1816151"/>
            <a:ext cx="8704185" cy="465275"/>
          </a:xfrm>
          <a:prstGeom prst="rect">
            <a:avLst/>
          </a:prstGeom>
        </p:spPr>
        <p:txBody>
          <a:bodyPr vert="horz" lIns="91440" tIns="45720" rIns="91440" bIns="45720" rtlCol="0">
            <a:normAutofit fontScale="92500" lnSpcReduction="20000"/>
          </a:bodyPr>
          <a:lstStyle>
            <a:lvl1pPr marL="342900" indent="-34290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600" dirty="0"/>
              <a:t>The Café area will operate a 500 square meter, walking distance from one of the biggest petroleum company. </a:t>
            </a:r>
          </a:p>
        </p:txBody>
      </p:sp>
      <p:sp>
        <p:nvSpPr>
          <p:cNvPr id="7" name="Content Placeholder 2">
            <a:extLst>
              <a:ext uri="{FF2B5EF4-FFF2-40B4-BE49-F238E27FC236}">
                <a16:creationId xmlns:a16="http://schemas.microsoft.com/office/drawing/2014/main" id="{4055046C-B3CB-4135-AE1E-760D9C6811DE}"/>
              </a:ext>
            </a:extLst>
          </p:cNvPr>
          <p:cNvSpPr txBox="1">
            <a:spLocks/>
          </p:cNvSpPr>
          <p:nvPr/>
        </p:nvSpPr>
        <p:spPr>
          <a:xfrm>
            <a:off x="296257" y="2250403"/>
            <a:ext cx="8704185" cy="46527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600" dirty="0"/>
              <a:t>The location leased for 5 years  with an option for extending.</a:t>
            </a:r>
          </a:p>
        </p:txBody>
      </p:sp>
      <p:sp>
        <p:nvSpPr>
          <p:cNvPr id="8" name="Content Placeholder 2">
            <a:extLst>
              <a:ext uri="{FF2B5EF4-FFF2-40B4-BE49-F238E27FC236}">
                <a16:creationId xmlns:a16="http://schemas.microsoft.com/office/drawing/2014/main" id="{7660D004-674F-476D-836E-6BE92602C059}"/>
              </a:ext>
            </a:extLst>
          </p:cNvPr>
          <p:cNvSpPr txBox="1">
            <a:spLocks/>
          </p:cNvSpPr>
          <p:nvPr/>
        </p:nvSpPr>
        <p:spPr>
          <a:xfrm>
            <a:off x="296257" y="2636353"/>
            <a:ext cx="8704185" cy="46527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600" dirty="0"/>
              <a:t>The required EGP 2,550,000 start-up funds.</a:t>
            </a:r>
          </a:p>
        </p:txBody>
      </p:sp>
      <p:sp>
        <p:nvSpPr>
          <p:cNvPr id="9" name="Content Placeholder 2">
            <a:extLst>
              <a:ext uri="{FF2B5EF4-FFF2-40B4-BE49-F238E27FC236}">
                <a16:creationId xmlns:a16="http://schemas.microsoft.com/office/drawing/2014/main" id="{3C9665B8-C49B-4D43-A495-BC4FA14978E9}"/>
              </a:ext>
            </a:extLst>
          </p:cNvPr>
          <p:cNvSpPr txBox="1">
            <a:spLocks/>
          </p:cNvSpPr>
          <p:nvPr/>
        </p:nvSpPr>
        <p:spPr>
          <a:xfrm>
            <a:off x="296257" y="2991280"/>
            <a:ext cx="8704185" cy="46527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600" dirty="0"/>
              <a:t>AraBusta café expecting profit growth by 25% during the same period. </a:t>
            </a:r>
            <a:endParaRPr lang="en-NZ" sz="1600" dirty="0"/>
          </a:p>
        </p:txBody>
      </p:sp>
      <p:graphicFrame>
        <p:nvGraphicFramePr>
          <p:cNvPr id="10" name="Chart 9">
            <a:extLst>
              <a:ext uri="{FF2B5EF4-FFF2-40B4-BE49-F238E27FC236}">
                <a16:creationId xmlns:a16="http://schemas.microsoft.com/office/drawing/2014/main" id="{9CED6DE4-53D0-4B7A-A276-B21A31F7AB5F}"/>
              </a:ext>
            </a:extLst>
          </p:cNvPr>
          <p:cNvGraphicFramePr>
            <a:graphicFrameLocks/>
          </p:cNvGraphicFramePr>
          <p:nvPr>
            <p:extLst>
              <p:ext uri="{D42A27DB-BD31-4B8C-83A1-F6EECF244321}">
                <p14:modId xmlns:p14="http://schemas.microsoft.com/office/powerpoint/2010/main" val="3344837965"/>
              </p:ext>
            </p:extLst>
          </p:nvPr>
        </p:nvGraphicFramePr>
        <p:xfrm>
          <a:off x="2128719" y="3489614"/>
          <a:ext cx="5650085" cy="2743200"/>
        </p:xfrm>
        <a:graphic>
          <a:graphicData uri="http://schemas.openxmlformats.org/drawingml/2006/chart">
            <c:chart xmlns:c="http://schemas.openxmlformats.org/drawingml/2006/chart" xmlns:r="http://schemas.openxmlformats.org/officeDocument/2006/relationships" r:id="rId5"/>
          </a:graphicData>
        </a:graphic>
      </p:graphicFrame>
      <p:pic>
        <p:nvPicPr>
          <p:cNvPr id="11" name="Video 10">
            <a:hlinkClick r:id="" action="ppaction://media"/>
            <a:extLst>
              <a:ext uri="{FF2B5EF4-FFF2-40B4-BE49-F238E27FC236}">
                <a16:creationId xmlns:a16="http://schemas.microsoft.com/office/drawing/2014/main" id="{22BC3231-876D-4AFC-B594-0B759CD103B9}"/>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6"/>
          <a:stretch>
            <a:fillRect/>
          </a:stretch>
        </p:blipFill>
        <p:spPr>
          <a:xfrm>
            <a:off x="30038" y="5099021"/>
            <a:ext cx="1714500" cy="1714500"/>
          </a:xfrm>
          <a:prstGeom prst="rect">
            <a:avLst/>
          </a:prstGeom>
        </p:spPr>
      </p:pic>
    </p:spTree>
    <p:custDataLst>
      <p:tags r:id="rId1"/>
    </p:custDataLst>
    <p:extLst>
      <p:ext uri="{BB962C8B-B14F-4D97-AF65-F5344CB8AC3E}">
        <p14:creationId xmlns:p14="http://schemas.microsoft.com/office/powerpoint/2010/main" val="999067294"/>
      </p:ext>
    </p:extLst>
  </p:cSld>
  <p:clrMapOvr>
    <a:masterClrMapping/>
  </p:clrMapOvr>
  <mc:AlternateContent xmlns:mc="http://schemas.openxmlformats.org/markup-compatibility/2006" xmlns:p14="http://schemas.microsoft.com/office/powerpoint/2010/main">
    <mc:Choice Requires="p14">
      <p:transition spd="slow" p14:dur="2000" advTm="65147"/>
    </mc:Choice>
    <mc:Fallback xmlns="">
      <p:transition spd="slow" advTm="651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barn(inVertical)">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21"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barn(inVertical)">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barn(inVertical)">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grpId="0"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barn(inVertical)">
                                      <p:cBhvr>
                                        <p:cTn id="26" dur="500"/>
                                        <p:tgtEl>
                                          <p:spTgt spid="7"/>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barn(inVertical)">
                                      <p:cBhvr>
                                        <p:cTn id="31" dur="50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grpId="0" nodeType="click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wipe(down)">
                                      <p:cBhvr>
                                        <p:cTn id="36" dur="500"/>
                                        <p:tgtEl>
                                          <p:spTgt spid="9"/>
                                        </p:tgtEl>
                                      </p:cBhvr>
                                    </p:animEffect>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1000"/>
                                        <p:tgtEl>
                                          <p:spTgt spid="10"/>
                                        </p:tgtEl>
                                      </p:cBhvr>
                                    </p:animEffect>
                                    <p:anim calcmode="lin" valueType="num">
                                      <p:cBhvr>
                                        <p:cTn id="42" dur="1000" fill="hold"/>
                                        <p:tgtEl>
                                          <p:spTgt spid="10"/>
                                        </p:tgtEl>
                                        <p:attrNameLst>
                                          <p:attrName>ppt_x</p:attrName>
                                        </p:attrNameLst>
                                      </p:cBhvr>
                                      <p:tavLst>
                                        <p:tav tm="0">
                                          <p:val>
                                            <p:strVal val="#ppt_x"/>
                                          </p:val>
                                        </p:tav>
                                        <p:tav tm="100000">
                                          <p:val>
                                            <p:strVal val="#ppt_x"/>
                                          </p:val>
                                        </p:tav>
                                      </p:tavLst>
                                    </p:anim>
                                    <p:anim calcmode="lin" valueType="num">
                                      <p:cBhvr>
                                        <p:cTn id="43"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44" fill="hold" display="0">
                  <p:stCondLst>
                    <p:cond delay="indefinite"/>
                  </p:stCondLst>
                </p:cTn>
                <p:tgtEl>
                  <p:spTgt spid="11"/>
                </p:tgtEl>
              </p:cMediaNode>
            </p:video>
            <p:seq concurrent="1" nextAc="seek">
              <p:cTn id="45" restart="whenNotActive" fill="hold" evtFilter="cancelBubble" nodeType="interactiveSeq">
                <p:stCondLst>
                  <p:cond evt="onClick" delay="0">
                    <p:tgtEl>
                      <p:spTgt spid="11"/>
                    </p:tgtEl>
                  </p:cond>
                </p:stCondLst>
                <p:endSync evt="end" delay="0">
                  <p:rtn val="all"/>
                </p:endSync>
                <p:childTnLst>
                  <p:par>
                    <p:cTn id="46" fill="hold">
                      <p:stCondLst>
                        <p:cond delay="0"/>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11"/>
                                        </p:tgtEl>
                                      </p:cBhvr>
                                    </p:cmd>
                                  </p:childTnLst>
                                </p:cTn>
                              </p:par>
                            </p:childTnLst>
                          </p:cTn>
                        </p:par>
                      </p:childTnLst>
                    </p:cTn>
                  </p:par>
                </p:childTnLst>
              </p:cTn>
              <p:nextCondLst>
                <p:cond evt="onClick" delay="0">
                  <p:tgtEl>
                    <p:spTgt spid="11"/>
                  </p:tgtEl>
                </p:cond>
              </p:nextCondLst>
            </p:seq>
          </p:childTnLst>
        </p:cTn>
      </p:par>
    </p:tnLst>
    <p:bldLst>
      <p:bldP spid="3" grpId="0" build="p"/>
      <p:bldP spid="5" grpId="0"/>
      <p:bldP spid="6" grpId="0"/>
      <p:bldP spid="7" grpId="0"/>
      <p:bldP spid="8" grpId="0"/>
      <p:bldP spid="9" grpId="0"/>
      <p:bldGraphic spid="10" grpId="0">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907080" y="148130"/>
            <a:ext cx="2595986" cy="1143000"/>
          </a:xfrm>
        </p:spPr>
        <p:txBody>
          <a:bodyPr/>
          <a:lstStyle/>
          <a:p>
            <a:r>
              <a:rPr lang="en-GB" b="1" dirty="0"/>
              <a:t>Objectives.</a:t>
            </a:r>
            <a:endParaRPr lang="en-NZ" b="1" dirty="0"/>
          </a:p>
        </p:txBody>
      </p:sp>
      <p:sp>
        <p:nvSpPr>
          <p:cNvPr id="3" name="Content Placeholder 2">
            <a:extLst>
              <a:ext uri="{FF2B5EF4-FFF2-40B4-BE49-F238E27FC236}">
                <a16:creationId xmlns:a16="http://schemas.microsoft.com/office/drawing/2014/main" id="{6CB5EE84-7CD4-4310-9A2F-127515D20FC8}"/>
              </a:ext>
            </a:extLst>
          </p:cNvPr>
          <p:cNvSpPr>
            <a:spLocks noGrp="1"/>
          </p:cNvSpPr>
          <p:nvPr>
            <p:ph idx="1"/>
          </p:nvPr>
        </p:nvSpPr>
        <p:spPr>
          <a:xfrm>
            <a:off x="977647" y="1291130"/>
            <a:ext cx="3206805" cy="1068935"/>
          </a:xfrm>
        </p:spPr>
        <p:txBody>
          <a:bodyPr/>
          <a:lstStyle/>
          <a:p>
            <a:pPr marL="0" indent="0">
              <a:buNone/>
            </a:pPr>
            <a:r>
              <a:rPr lang="en-GB" sz="2000" dirty="0"/>
              <a:t>AraBusta Café objectives for the first year of operations are:</a:t>
            </a:r>
            <a:endParaRPr lang="en-NZ" sz="2000" dirty="0"/>
          </a:p>
        </p:txBody>
      </p:sp>
      <p:sp>
        <p:nvSpPr>
          <p:cNvPr id="5" name="Title 3">
            <a:extLst>
              <a:ext uri="{FF2B5EF4-FFF2-40B4-BE49-F238E27FC236}">
                <a16:creationId xmlns:a16="http://schemas.microsoft.com/office/drawing/2014/main" id="{E50B7114-E3E7-4533-9D49-3DC5DF52BF2B}"/>
              </a:ext>
            </a:extLst>
          </p:cNvPr>
          <p:cNvSpPr txBox="1">
            <a:spLocks/>
          </p:cNvSpPr>
          <p:nvPr/>
        </p:nvSpPr>
        <p:spPr>
          <a:xfrm>
            <a:off x="5793640" y="148130"/>
            <a:ext cx="3054101" cy="114300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600" kern="1200">
                <a:solidFill>
                  <a:srgbClr val="D68B1C"/>
                </a:solidFill>
                <a:latin typeface="+mj-lt"/>
                <a:ea typeface="+mj-ea"/>
                <a:cs typeface="+mj-cs"/>
              </a:defRPr>
            </a:lvl1pPr>
          </a:lstStyle>
          <a:p>
            <a:r>
              <a:rPr lang="en-GB" b="1" dirty="0"/>
              <a:t>Key of success.</a:t>
            </a:r>
            <a:endParaRPr lang="en-NZ" b="1" dirty="0"/>
          </a:p>
        </p:txBody>
      </p:sp>
      <p:sp>
        <p:nvSpPr>
          <p:cNvPr id="6" name="Content Placeholder 2">
            <a:extLst>
              <a:ext uri="{FF2B5EF4-FFF2-40B4-BE49-F238E27FC236}">
                <a16:creationId xmlns:a16="http://schemas.microsoft.com/office/drawing/2014/main" id="{DE323F50-3B69-43DD-B184-3E2F469E201F}"/>
              </a:ext>
            </a:extLst>
          </p:cNvPr>
          <p:cNvSpPr txBox="1">
            <a:spLocks/>
          </p:cNvSpPr>
          <p:nvPr/>
        </p:nvSpPr>
        <p:spPr>
          <a:xfrm>
            <a:off x="4735685" y="1286393"/>
            <a:ext cx="3206805" cy="76352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GB" sz="2000" dirty="0"/>
              <a:t>AraBusta Café keys of success are:</a:t>
            </a:r>
            <a:endParaRPr lang="en-NZ" sz="2000" dirty="0"/>
          </a:p>
          <a:p>
            <a:endParaRPr lang="en-NZ" dirty="0"/>
          </a:p>
        </p:txBody>
      </p:sp>
      <p:sp>
        <p:nvSpPr>
          <p:cNvPr id="2" name="Rectangle 1">
            <a:extLst>
              <a:ext uri="{FF2B5EF4-FFF2-40B4-BE49-F238E27FC236}">
                <a16:creationId xmlns:a16="http://schemas.microsoft.com/office/drawing/2014/main" id="{C634188F-313F-4C0C-AC6B-42B7B856FC0F}"/>
              </a:ext>
            </a:extLst>
          </p:cNvPr>
          <p:cNvSpPr/>
          <p:nvPr/>
        </p:nvSpPr>
        <p:spPr>
          <a:xfrm>
            <a:off x="292865" y="2512770"/>
            <a:ext cx="4572000" cy="369332"/>
          </a:xfrm>
          <a:prstGeom prst="rect">
            <a:avLst/>
          </a:prstGeom>
        </p:spPr>
        <p:txBody>
          <a:bodyPr>
            <a:spAutoFit/>
          </a:bodyPr>
          <a:lstStyle/>
          <a:p>
            <a:pPr marL="285750" lvl="0" indent="-285750">
              <a:buFont typeface="Arial" panose="020B0604020202020204" pitchFamily="34" charset="0"/>
              <a:buChar char="•"/>
            </a:pPr>
            <a:r>
              <a:rPr lang="en-GB" dirty="0">
                <a:solidFill>
                  <a:schemeClr val="bg1"/>
                </a:solidFill>
              </a:rPr>
              <a:t>Maintain 65% gross margin.</a:t>
            </a:r>
            <a:endParaRPr lang="en-NZ" dirty="0">
              <a:solidFill>
                <a:schemeClr val="bg1"/>
              </a:solidFill>
            </a:endParaRPr>
          </a:p>
        </p:txBody>
      </p:sp>
      <p:sp>
        <p:nvSpPr>
          <p:cNvPr id="7" name="Rectangle 6">
            <a:extLst>
              <a:ext uri="{FF2B5EF4-FFF2-40B4-BE49-F238E27FC236}">
                <a16:creationId xmlns:a16="http://schemas.microsoft.com/office/drawing/2014/main" id="{045F10DF-6854-41D4-8DF2-4748CEA0A236}"/>
              </a:ext>
            </a:extLst>
          </p:cNvPr>
          <p:cNvSpPr/>
          <p:nvPr/>
        </p:nvSpPr>
        <p:spPr>
          <a:xfrm>
            <a:off x="292865" y="2953129"/>
            <a:ext cx="4572000" cy="646331"/>
          </a:xfrm>
          <a:prstGeom prst="rect">
            <a:avLst/>
          </a:prstGeom>
        </p:spPr>
        <p:txBody>
          <a:bodyPr>
            <a:spAutoFit/>
          </a:bodyPr>
          <a:lstStyle/>
          <a:p>
            <a:pPr marL="285750" lvl="0" indent="-285750">
              <a:buFont typeface="Arial" panose="020B0604020202020204" pitchFamily="34" charset="0"/>
              <a:buChar char="•"/>
            </a:pPr>
            <a:r>
              <a:rPr lang="en-GB" dirty="0">
                <a:solidFill>
                  <a:schemeClr val="bg1"/>
                </a:solidFill>
              </a:rPr>
              <a:t>Achieve profits from the first month of operation. </a:t>
            </a:r>
            <a:endParaRPr lang="en-NZ" dirty="0">
              <a:solidFill>
                <a:schemeClr val="bg1"/>
              </a:solidFill>
            </a:endParaRPr>
          </a:p>
        </p:txBody>
      </p:sp>
      <p:sp>
        <p:nvSpPr>
          <p:cNvPr id="8" name="Rectangle 7">
            <a:extLst>
              <a:ext uri="{FF2B5EF4-FFF2-40B4-BE49-F238E27FC236}">
                <a16:creationId xmlns:a16="http://schemas.microsoft.com/office/drawing/2014/main" id="{03269888-FC7F-413B-992F-E3423D79AC46}"/>
              </a:ext>
            </a:extLst>
          </p:cNvPr>
          <p:cNvSpPr/>
          <p:nvPr/>
        </p:nvSpPr>
        <p:spPr>
          <a:xfrm>
            <a:off x="292865" y="3574053"/>
            <a:ext cx="4572000" cy="923330"/>
          </a:xfrm>
          <a:prstGeom prst="rect">
            <a:avLst/>
          </a:prstGeom>
        </p:spPr>
        <p:txBody>
          <a:bodyPr>
            <a:spAutoFit/>
          </a:bodyPr>
          <a:lstStyle/>
          <a:p>
            <a:pPr marL="285750" lvl="0" indent="-285750">
              <a:buFont typeface="Arial" panose="020B0604020202020204" pitchFamily="34" charset="0"/>
              <a:buChar char="•"/>
            </a:pPr>
            <a:r>
              <a:rPr lang="en-GB" dirty="0">
                <a:solidFill>
                  <a:schemeClr val="bg1"/>
                </a:solidFill>
              </a:rPr>
              <a:t>Become the best coffee shop in terms of quality, speed of service and customer satisfactions in the area. </a:t>
            </a:r>
            <a:endParaRPr lang="en-NZ" dirty="0">
              <a:solidFill>
                <a:schemeClr val="bg1"/>
              </a:solidFill>
            </a:endParaRPr>
          </a:p>
        </p:txBody>
      </p:sp>
      <p:sp>
        <p:nvSpPr>
          <p:cNvPr id="9" name="Rectangle 8">
            <a:extLst>
              <a:ext uri="{FF2B5EF4-FFF2-40B4-BE49-F238E27FC236}">
                <a16:creationId xmlns:a16="http://schemas.microsoft.com/office/drawing/2014/main" id="{0710E9EF-20BA-41D5-B440-0AF415CADBFB}"/>
              </a:ext>
            </a:extLst>
          </p:cNvPr>
          <p:cNvSpPr/>
          <p:nvPr/>
        </p:nvSpPr>
        <p:spPr>
          <a:xfrm>
            <a:off x="4419295" y="2110345"/>
            <a:ext cx="4886560" cy="923330"/>
          </a:xfrm>
          <a:prstGeom prst="rect">
            <a:avLst/>
          </a:prstGeom>
        </p:spPr>
        <p:txBody>
          <a:bodyPr wrap="square">
            <a:spAutoFit/>
          </a:bodyPr>
          <a:lstStyle/>
          <a:p>
            <a:pPr marL="285750" lvl="0" indent="-285750">
              <a:buFont typeface="Arial" panose="020B0604020202020204" pitchFamily="34" charset="0"/>
              <a:buChar char="•"/>
            </a:pPr>
            <a:r>
              <a:rPr lang="en-GB" dirty="0">
                <a:solidFill>
                  <a:schemeClr val="bg1"/>
                </a:solidFill>
              </a:rPr>
              <a:t>Employees training on how to prepare the best cup of coffee fast and with customer satisfactions.</a:t>
            </a:r>
            <a:endParaRPr lang="en-NZ" dirty="0">
              <a:solidFill>
                <a:schemeClr val="bg1"/>
              </a:solidFill>
            </a:endParaRPr>
          </a:p>
        </p:txBody>
      </p:sp>
      <p:sp>
        <p:nvSpPr>
          <p:cNvPr id="10" name="Rectangle 9">
            <a:extLst>
              <a:ext uri="{FF2B5EF4-FFF2-40B4-BE49-F238E27FC236}">
                <a16:creationId xmlns:a16="http://schemas.microsoft.com/office/drawing/2014/main" id="{9B6C7F4F-345C-4DA5-BA9F-0355C1633096}"/>
              </a:ext>
            </a:extLst>
          </p:cNvPr>
          <p:cNvSpPr/>
          <p:nvPr/>
        </p:nvSpPr>
        <p:spPr>
          <a:xfrm>
            <a:off x="4576575" y="3051306"/>
            <a:ext cx="4572000" cy="923330"/>
          </a:xfrm>
          <a:prstGeom prst="rect">
            <a:avLst/>
          </a:prstGeom>
        </p:spPr>
        <p:txBody>
          <a:bodyPr>
            <a:spAutoFit/>
          </a:bodyPr>
          <a:lstStyle/>
          <a:p>
            <a:pPr marL="285750" lvl="0" indent="-285750">
              <a:buFont typeface="Arial" panose="020B0604020202020204" pitchFamily="34" charset="0"/>
              <a:buChar char="•"/>
            </a:pPr>
            <a:r>
              <a:rPr lang="en-GB" dirty="0">
                <a:solidFill>
                  <a:schemeClr val="bg1"/>
                </a:solidFill>
              </a:rPr>
              <a:t>Store location is one of the keys of success, the design is targeting smooth, comfortable, and fast operation.</a:t>
            </a:r>
            <a:endParaRPr lang="en-NZ" dirty="0">
              <a:solidFill>
                <a:schemeClr val="bg1"/>
              </a:solidFill>
            </a:endParaRPr>
          </a:p>
        </p:txBody>
      </p:sp>
      <p:sp>
        <p:nvSpPr>
          <p:cNvPr id="11" name="Rectangle 10">
            <a:extLst>
              <a:ext uri="{FF2B5EF4-FFF2-40B4-BE49-F238E27FC236}">
                <a16:creationId xmlns:a16="http://schemas.microsoft.com/office/drawing/2014/main" id="{503DFBC5-4D34-409C-9089-3F43B85A1024}"/>
              </a:ext>
            </a:extLst>
          </p:cNvPr>
          <p:cNvSpPr/>
          <p:nvPr/>
        </p:nvSpPr>
        <p:spPr>
          <a:xfrm>
            <a:off x="4664707" y="4083629"/>
            <a:ext cx="4572000" cy="1200329"/>
          </a:xfrm>
          <a:prstGeom prst="rect">
            <a:avLst/>
          </a:prstGeom>
        </p:spPr>
        <p:txBody>
          <a:bodyPr>
            <a:spAutoFit/>
          </a:bodyPr>
          <a:lstStyle/>
          <a:p>
            <a:pPr marL="285750" lvl="0" indent="-285750">
              <a:buFont typeface="Arial" panose="020B0604020202020204" pitchFamily="34" charset="0"/>
              <a:buChar char="•"/>
            </a:pPr>
            <a:r>
              <a:rPr lang="en-GB" dirty="0">
                <a:solidFill>
                  <a:schemeClr val="bg1"/>
                </a:solidFill>
              </a:rPr>
              <a:t>Marketing strategy is aiming to gain customer loyalty through customer loyalty system, building data base of regular customer. </a:t>
            </a:r>
            <a:endParaRPr lang="en-NZ" dirty="0">
              <a:solidFill>
                <a:schemeClr val="bg1"/>
              </a:solidFill>
            </a:endParaRPr>
          </a:p>
        </p:txBody>
      </p:sp>
      <p:sp>
        <p:nvSpPr>
          <p:cNvPr id="12" name="Rectangle 11">
            <a:extLst>
              <a:ext uri="{FF2B5EF4-FFF2-40B4-BE49-F238E27FC236}">
                <a16:creationId xmlns:a16="http://schemas.microsoft.com/office/drawing/2014/main" id="{652A142F-6615-48E1-883D-953C10995FC8}"/>
              </a:ext>
            </a:extLst>
          </p:cNvPr>
          <p:cNvSpPr/>
          <p:nvPr/>
        </p:nvSpPr>
        <p:spPr>
          <a:xfrm>
            <a:off x="4664707" y="5390075"/>
            <a:ext cx="4572000" cy="646331"/>
          </a:xfrm>
          <a:prstGeom prst="rect">
            <a:avLst/>
          </a:prstGeom>
        </p:spPr>
        <p:txBody>
          <a:bodyPr>
            <a:spAutoFit/>
          </a:bodyPr>
          <a:lstStyle/>
          <a:p>
            <a:pPr marL="285750" lvl="0" indent="-285750">
              <a:buFont typeface="Arial" panose="020B0604020202020204" pitchFamily="34" charset="0"/>
              <a:buChar char="•"/>
            </a:pPr>
            <a:r>
              <a:rPr lang="en-GB" dirty="0">
                <a:solidFill>
                  <a:schemeClr val="bg1"/>
                </a:solidFill>
              </a:rPr>
              <a:t>Coffee quality is one of the key success factors the free Internet. </a:t>
            </a:r>
            <a:endParaRPr lang="en-NZ" dirty="0">
              <a:solidFill>
                <a:schemeClr val="bg1"/>
              </a:solidFill>
            </a:endParaRPr>
          </a:p>
        </p:txBody>
      </p:sp>
      <p:pic>
        <p:nvPicPr>
          <p:cNvPr id="13" name="Video 12">
            <a:hlinkClick r:id="" action="ppaction://media"/>
            <a:extLst>
              <a:ext uri="{FF2B5EF4-FFF2-40B4-BE49-F238E27FC236}">
                <a16:creationId xmlns:a16="http://schemas.microsoft.com/office/drawing/2014/main" id="{3FB072D1-6FCF-46B6-9BBE-FE98F49DAC17}"/>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6"/>
          <a:stretch>
            <a:fillRect/>
          </a:stretch>
        </p:blipFill>
        <p:spPr>
          <a:xfrm>
            <a:off x="0" y="5132456"/>
            <a:ext cx="1714500" cy="1714500"/>
          </a:xfrm>
          <a:prstGeom prst="rect">
            <a:avLst/>
          </a:prstGeom>
        </p:spPr>
      </p:pic>
    </p:spTree>
    <p:custDataLst>
      <p:tags r:id="rId1"/>
    </p:custDataLst>
    <p:extLst>
      <p:ext uri="{BB962C8B-B14F-4D97-AF65-F5344CB8AC3E}">
        <p14:creationId xmlns:p14="http://schemas.microsoft.com/office/powerpoint/2010/main" val="1101633878"/>
      </p:ext>
    </p:extLst>
  </p:cSld>
  <p:clrMapOvr>
    <a:masterClrMapping/>
  </p:clrMapOvr>
  <mc:AlternateContent xmlns:mc="http://schemas.openxmlformats.org/markup-compatibility/2006" xmlns:p14="http://schemas.microsoft.com/office/powerpoint/2010/main">
    <mc:Choice Requires="p14">
      <p:transition spd="slow" p14:dur="2000" advTm="30948"/>
    </mc:Choice>
    <mc:Fallback xmlns="">
      <p:transition spd="slow" advTm="309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barn(inVertical)">
                                      <p:cBhvr>
                                        <p:cTn id="18" dur="500"/>
                                        <p:tgtEl>
                                          <p:spTgt spid="2"/>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barn(inVertical)">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grpId="0" nodeType="click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barn(inVertical)">
                                      <p:cBhvr>
                                        <p:cTn id="28" dur="500"/>
                                        <p:tgtEl>
                                          <p:spTgt spid="8"/>
                                        </p:tgtEl>
                                      </p:cBhvr>
                                    </p:animEffect>
                                  </p:childTnLst>
                                </p:cTn>
                              </p:par>
                            </p:childTnLst>
                          </p:cTn>
                        </p:par>
                      </p:childTnLst>
                    </p:cTn>
                  </p:par>
                  <p:par>
                    <p:cTn id="29" fill="hold">
                      <p:stCondLst>
                        <p:cond delay="indefinite"/>
                      </p:stCondLst>
                      <p:childTnLst>
                        <p:par>
                          <p:cTn id="30" fill="hold">
                            <p:stCondLst>
                              <p:cond delay="0"/>
                            </p:stCondLst>
                            <p:childTnLst>
                              <p:par>
                                <p:cTn id="31" presetID="16" presetClass="entr" presetSubtype="21" fill="hold" grpId="0" nodeType="click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barn(inVertical)">
                                      <p:cBhvr>
                                        <p:cTn id="33" dur="500"/>
                                        <p:tgtEl>
                                          <p:spTgt spid="5"/>
                                        </p:tgtEl>
                                      </p:cBhvr>
                                    </p:animEffect>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fade">
                                      <p:cBhvr>
                                        <p:cTn id="38" dur="1000"/>
                                        <p:tgtEl>
                                          <p:spTgt spid="6"/>
                                        </p:tgtEl>
                                      </p:cBhvr>
                                    </p:animEffect>
                                    <p:anim calcmode="lin" valueType="num">
                                      <p:cBhvr>
                                        <p:cTn id="39" dur="1000" fill="hold"/>
                                        <p:tgtEl>
                                          <p:spTgt spid="6"/>
                                        </p:tgtEl>
                                        <p:attrNameLst>
                                          <p:attrName>ppt_x</p:attrName>
                                        </p:attrNameLst>
                                      </p:cBhvr>
                                      <p:tavLst>
                                        <p:tav tm="0">
                                          <p:val>
                                            <p:strVal val="#ppt_x"/>
                                          </p:val>
                                        </p:tav>
                                        <p:tav tm="100000">
                                          <p:val>
                                            <p:strVal val="#ppt_x"/>
                                          </p:val>
                                        </p:tav>
                                      </p:tavLst>
                                    </p:anim>
                                    <p:anim calcmode="lin" valueType="num">
                                      <p:cBhvr>
                                        <p:cTn id="40"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16" presetClass="entr" presetSubtype="21" fill="hold" grpId="0" nodeType="click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barn(inVertical)">
                                      <p:cBhvr>
                                        <p:cTn id="45" dur="500"/>
                                        <p:tgtEl>
                                          <p:spTgt spid="9"/>
                                        </p:tgtEl>
                                      </p:cBhvr>
                                    </p:animEffect>
                                  </p:childTnLst>
                                </p:cTn>
                              </p:par>
                            </p:childTnLst>
                          </p:cTn>
                        </p:par>
                      </p:childTnLst>
                    </p:cTn>
                  </p:par>
                  <p:par>
                    <p:cTn id="46" fill="hold">
                      <p:stCondLst>
                        <p:cond delay="indefinite"/>
                      </p:stCondLst>
                      <p:childTnLst>
                        <p:par>
                          <p:cTn id="47" fill="hold">
                            <p:stCondLst>
                              <p:cond delay="0"/>
                            </p:stCondLst>
                            <p:childTnLst>
                              <p:par>
                                <p:cTn id="48" presetID="16" presetClass="entr" presetSubtype="21" fill="hold" grpId="0" nodeType="clickEffect">
                                  <p:stCondLst>
                                    <p:cond delay="0"/>
                                  </p:stCondLst>
                                  <p:childTnLst>
                                    <p:set>
                                      <p:cBhvr>
                                        <p:cTn id="49" dur="1" fill="hold">
                                          <p:stCondLst>
                                            <p:cond delay="0"/>
                                          </p:stCondLst>
                                        </p:cTn>
                                        <p:tgtEl>
                                          <p:spTgt spid="10"/>
                                        </p:tgtEl>
                                        <p:attrNameLst>
                                          <p:attrName>style.visibility</p:attrName>
                                        </p:attrNameLst>
                                      </p:cBhvr>
                                      <p:to>
                                        <p:strVal val="visible"/>
                                      </p:to>
                                    </p:set>
                                    <p:animEffect transition="in" filter="barn(inVertical)">
                                      <p:cBhvr>
                                        <p:cTn id="50" dur="500"/>
                                        <p:tgtEl>
                                          <p:spTgt spid="10"/>
                                        </p:tgtEl>
                                      </p:cBhvr>
                                    </p:animEffect>
                                  </p:childTnLst>
                                </p:cTn>
                              </p:par>
                            </p:childTnLst>
                          </p:cTn>
                        </p:par>
                      </p:childTnLst>
                    </p:cTn>
                  </p:par>
                  <p:par>
                    <p:cTn id="51" fill="hold">
                      <p:stCondLst>
                        <p:cond delay="indefinite"/>
                      </p:stCondLst>
                      <p:childTnLst>
                        <p:par>
                          <p:cTn id="52" fill="hold">
                            <p:stCondLst>
                              <p:cond delay="0"/>
                            </p:stCondLst>
                            <p:childTnLst>
                              <p:par>
                                <p:cTn id="53" presetID="16" presetClass="entr" presetSubtype="21" fill="hold" grpId="0" nodeType="click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barn(inVertical)">
                                      <p:cBhvr>
                                        <p:cTn id="55" dur="500"/>
                                        <p:tgtEl>
                                          <p:spTgt spid="11"/>
                                        </p:tgtEl>
                                      </p:cBhvr>
                                    </p:animEffect>
                                  </p:childTnLst>
                                </p:cTn>
                              </p:par>
                            </p:childTnLst>
                          </p:cTn>
                        </p:par>
                      </p:childTnLst>
                    </p:cTn>
                  </p:par>
                  <p:par>
                    <p:cTn id="56" fill="hold">
                      <p:stCondLst>
                        <p:cond delay="indefinite"/>
                      </p:stCondLst>
                      <p:childTnLst>
                        <p:par>
                          <p:cTn id="57" fill="hold">
                            <p:stCondLst>
                              <p:cond delay="0"/>
                            </p:stCondLst>
                            <p:childTnLst>
                              <p:par>
                                <p:cTn id="58" presetID="16" presetClass="entr" presetSubtype="21" fill="hold" nodeType="clickEffect">
                                  <p:stCondLst>
                                    <p:cond delay="0"/>
                                  </p:stCondLst>
                                  <p:childTnLst>
                                    <p:set>
                                      <p:cBhvr>
                                        <p:cTn id="59" dur="1" fill="hold">
                                          <p:stCondLst>
                                            <p:cond delay="0"/>
                                          </p:stCondLst>
                                        </p:cTn>
                                        <p:tgtEl>
                                          <p:spTgt spid="12">
                                            <p:txEl>
                                              <p:pRg st="0" end="0"/>
                                            </p:txEl>
                                          </p:spTgt>
                                        </p:tgtEl>
                                        <p:attrNameLst>
                                          <p:attrName>style.visibility</p:attrName>
                                        </p:attrNameLst>
                                      </p:cBhvr>
                                      <p:to>
                                        <p:strVal val="visible"/>
                                      </p:to>
                                    </p:set>
                                    <p:animEffect transition="in" filter="barn(inVertical)">
                                      <p:cBhvr>
                                        <p:cTn id="60"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61" fill="hold" display="0">
                  <p:stCondLst>
                    <p:cond delay="indefinite"/>
                  </p:stCondLst>
                </p:cTn>
                <p:tgtEl>
                  <p:spTgt spid="13"/>
                </p:tgtEl>
              </p:cMediaNode>
            </p:video>
            <p:seq concurrent="1" nextAc="seek">
              <p:cTn id="62" restart="whenNotActive" fill="hold" evtFilter="cancelBubble" nodeType="interactiveSeq">
                <p:stCondLst>
                  <p:cond evt="onClick" delay="0">
                    <p:tgtEl>
                      <p:spTgt spid="13"/>
                    </p:tgtEl>
                  </p:cond>
                </p:stCondLst>
                <p:endSync evt="end" delay="0">
                  <p:rtn val="all"/>
                </p:endSync>
                <p:childTnLst>
                  <p:par>
                    <p:cTn id="63" fill="hold">
                      <p:stCondLst>
                        <p:cond delay="0"/>
                      </p:stCondLst>
                      <p:childTnLst>
                        <p:par>
                          <p:cTn id="64" fill="hold">
                            <p:stCondLst>
                              <p:cond delay="0"/>
                            </p:stCondLst>
                            <p:childTnLst>
                              <p:par>
                                <p:cTn id="65" presetID="2" presetClass="mediacall" presetSubtype="0" fill="hold" nodeType="clickEffect">
                                  <p:stCondLst>
                                    <p:cond delay="0"/>
                                  </p:stCondLst>
                                  <p:childTnLst>
                                    <p:cmd type="call" cmd="togglePause">
                                      <p:cBhvr>
                                        <p:cTn id="66" dur="1" fill="hold"/>
                                        <p:tgtEl>
                                          <p:spTgt spid="13"/>
                                        </p:tgtEl>
                                      </p:cBhvr>
                                    </p:cmd>
                                  </p:childTnLst>
                                </p:cTn>
                              </p:par>
                            </p:childTnLst>
                          </p:cTn>
                        </p:par>
                      </p:childTnLst>
                    </p:cTn>
                  </p:par>
                </p:childTnLst>
              </p:cTn>
              <p:nextCondLst>
                <p:cond evt="onClick" delay="0">
                  <p:tgtEl>
                    <p:spTgt spid="13"/>
                  </p:tgtEl>
                </p:cond>
              </p:nextCondLst>
            </p:seq>
          </p:childTnLst>
        </p:cTn>
      </p:par>
    </p:tnLst>
    <p:bldLst>
      <p:bldP spid="3" grpId="0" build="p"/>
      <p:bldP spid="5" grpId="0"/>
      <p:bldP spid="6" grpId="0"/>
      <p:bldP spid="2" grpId="0"/>
      <p:bldP spid="7" grpId="0"/>
      <p:bldP spid="8" grpId="0"/>
      <p:bldP spid="9" grpId="0"/>
      <p:bldP spid="10"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96260" y="69490"/>
            <a:ext cx="8229600" cy="1143000"/>
          </a:xfrm>
        </p:spPr>
        <p:txBody>
          <a:bodyPr/>
          <a:lstStyle/>
          <a:p>
            <a:pPr algn="ctr"/>
            <a:r>
              <a:rPr lang="en-GB" dirty="0"/>
              <a:t>Start-up Requirement Summery</a:t>
            </a:r>
            <a:endParaRPr lang="en-NZ" dirty="0"/>
          </a:p>
        </p:txBody>
      </p:sp>
      <p:graphicFrame>
        <p:nvGraphicFramePr>
          <p:cNvPr id="11" name="Table 11">
            <a:extLst>
              <a:ext uri="{FF2B5EF4-FFF2-40B4-BE49-F238E27FC236}">
                <a16:creationId xmlns:a16="http://schemas.microsoft.com/office/drawing/2014/main" id="{E71F4797-6111-493E-8E3E-AF99F65FCC8B}"/>
              </a:ext>
            </a:extLst>
          </p:cNvPr>
          <p:cNvGraphicFramePr>
            <a:graphicFrameLocks noGrp="1"/>
          </p:cNvGraphicFramePr>
          <p:nvPr>
            <p:ph sz="quarter" idx="4"/>
            <p:extLst>
              <p:ext uri="{D42A27DB-BD31-4B8C-83A1-F6EECF244321}">
                <p14:modId xmlns:p14="http://schemas.microsoft.com/office/powerpoint/2010/main" val="456944078"/>
              </p:ext>
            </p:extLst>
          </p:nvPr>
        </p:nvGraphicFramePr>
        <p:xfrm>
          <a:off x="448965" y="1291130"/>
          <a:ext cx="8382303" cy="4908375"/>
        </p:xfrm>
        <a:graphic>
          <a:graphicData uri="http://schemas.openxmlformats.org/drawingml/2006/table">
            <a:tbl>
              <a:tblPr firstRow="1" bandRow="1">
                <a:tableStyleId>{E8034E78-7F5D-4C2E-B375-FC64B27BC917}</a:tableStyleId>
              </a:tblPr>
              <a:tblGrid>
                <a:gridCol w="6133393">
                  <a:extLst>
                    <a:ext uri="{9D8B030D-6E8A-4147-A177-3AD203B41FA5}">
                      <a16:colId xmlns:a16="http://schemas.microsoft.com/office/drawing/2014/main" val="2493381884"/>
                    </a:ext>
                  </a:extLst>
                </a:gridCol>
                <a:gridCol w="2248910">
                  <a:extLst>
                    <a:ext uri="{9D8B030D-6E8A-4147-A177-3AD203B41FA5}">
                      <a16:colId xmlns:a16="http://schemas.microsoft.com/office/drawing/2014/main" val="92454143"/>
                    </a:ext>
                  </a:extLst>
                </a:gridCol>
              </a:tblGrid>
              <a:tr h="698080">
                <a:tc gridSpan="2">
                  <a:txBody>
                    <a:bodyPr/>
                    <a:lstStyle/>
                    <a:p>
                      <a:pPr algn="ctr"/>
                      <a:r>
                        <a:rPr lang="en-GB" dirty="0"/>
                        <a:t>Start-up Requirement Summery</a:t>
                      </a:r>
                      <a:endParaRPr lang="en-NZ" dirty="0"/>
                    </a:p>
                  </a:txBody>
                  <a:tcPr>
                    <a:noFill/>
                  </a:tcPr>
                </a:tc>
                <a:tc hMerge="1">
                  <a:txBody>
                    <a:bodyPr/>
                    <a:lstStyle/>
                    <a:p>
                      <a:endParaRPr lang="en-NZ" dirty="0"/>
                    </a:p>
                  </a:txBody>
                  <a:tcPr/>
                </a:tc>
                <a:extLst>
                  <a:ext uri="{0D108BD9-81ED-4DB2-BD59-A6C34878D82A}">
                    <a16:rowId xmlns:a16="http://schemas.microsoft.com/office/drawing/2014/main" val="2705797363"/>
                  </a:ext>
                </a:extLst>
              </a:tr>
              <a:tr h="698080">
                <a:tc>
                  <a:txBody>
                    <a:bodyPr/>
                    <a:lstStyle/>
                    <a:p>
                      <a:r>
                        <a:rPr lang="en-GB" dirty="0">
                          <a:solidFill>
                            <a:srgbClr val="CC9900"/>
                          </a:solidFill>
                        </a:rPr>
                        <a:t>Total Start-Up expenses </a:t>
                      </a:r>
                      <a:endParaRPr lang="en-NZ" dirty="0">
                        <a:solidFill>
                          <a:srgbClr val="CC9900"/>
                        </a:solidFill>
                      </a:endParaRPr>
                    </a:p>
                  </a:txBody>
                  <a:tcPr>
                    <a:noFill/>
                  </a:tcPr>
                </a:tc>
                <a:tc>
                  <a:txBody>
                    <a:bodyPr/>
                    <a:lstStyle/>
                    <a:p>
                      <a:r>
                        <a:rPr lang="en-GB" dirty="0">
                          <a:solidFill>
                            <a:srgbClr val="CC9900"/>
                          </a:solidFill>
                        </a:rPr>
                        <a:t>EGP 415,200.00</a:t>
                      </a:r>
                      <a:endParaRPr lang="en-NZ" dirty="0">
                        <a:solidFill>
                          <a:srgbClr val="CC9900"/>
                        </a:solidFill>
                      </a:endParaRPr>
                    </a:p>
                  </a:txBody>
                  <a:tcPr>
                    <a:noFill/>
                  </a:tcPr>
                </a:tc>
                <a:extLst>
                  <a:ext uri="{0D108BD9-81ED-4DB2-BD59-A6C34878D82A}">
                    <a16:rowId xmlns:a16="http://schemas.microsoft.com/office/drawing/2014/main" val="2841754672"/>
                  </a:ext>
                </a:extLst>
              </a:tr>
              <a:tr h="698080">
                <a:tc>
                  <a:txBody>
                    <a:bodyPr/>
                    <a:lstStyle/>
                    <a:p>
                      <a:r>
                        <a:rPr lang="en-GB" dirty="0">
                          <a:solidFill>
                            <a:srgbClr val="CC9900"/>
                          </a:solidFill>
                        </a:rPr>
                        <a:t>Total Assets </a:t>
                      </a:r>
                      <a:endParaRPr lang="en-NZ" dirty="0">
                        <a:solidFill>
                          <a:srgbClr val="CC9900"/>
                        </a:solidFill>
                      </a:endParaRPr>
                    </a:p>
                  </a:txBody>
                  <a:tcPr>
                    <a:noFill/>
                  </a:tcPr>
                </a:tc>
                <a:tc>
                  <a:txBody>
                    <a:bodyPr/>
                    <a:lstStyle/>
                    <a:p>
                      <a:r>
                        <a:rPr lang="en-GB" dirty="0">
                          <a:solidFill>
                            <a:srgbClr val="CC9900"/>
                          </a:solidFill>
                        </a:rPr>
                        <a:t>EGP 2,134,800.00</a:t>
                      </a:r>
                      <a:endParaRPr lang="en-NZ" dirty="0">
                        <a:solidFill>
                          <a:srgbClr val="CC9900"/>
                        </a:solidFill>
                      </a:endParaRPr>
                    </a:p>
                  </a:txBody>
                  <a:tcPr>
                    <a:noFill/>
                  </a:tcPr>
                </a:tc>
                <a:extLst>
                  <a:ext uri="{0D108BD9-81ED-4DB2-BD59-A6C34878D82A}">
                    <a16:rowId xmlns:a16="http://schemas.microsoft.com/office/drawing/2014/main" val="2100671473"/>
                  </a:ext>
                </a:extLst>
              </a:tr>
              <a:tr h="698080">
                <a:tc>
                  <a:txBody>
                    <a:bodyPr/>
                    <a:lstStyle/>
                    <a:p>
                      <a:r>
                        <a:rPr lang="en-GB" dirty="0">
                          <a:solidFill>
                            <a:srgbClr val="CC9900"/>
                          </a:solidFill>
                        </a:rPr>
                        <a:t>Total Liabilities </a:t>
                      </a:r>
                      <a:endParaRPr lang="en-NZ" dirty="0">
                        <a:solidFill>
                          <a:srgbClr val="CC9900"/>
                        </a:solidFill>
                      </a:endParaRPr>
                    </a:p>
                  </a:txBody>
                  <a:tcPr>
                    <a:noFill/>
                  </a:tcPr>
                </a:tc>
                <a:tc>
                  <a:txBody>
                    <a:bodyPr/>
                    <a:lstStyle/>
                    <a:p>
                      <a:r>
                        <a:rPr lang="en-GB" dirty="0">
                          <a:solidFill>
                            <a:srgbClr val="CC9900"/>
                          </a:solidFill>
                        </a:rPr>
                        <a:t>EGP 450,000.00</a:t>
                      </a:r>
                      <a:endParaRPr lang="en-NZ" dirty="0">
                        <a:solidFill>
                          <a:srgbClr val="CC9900"/>
                        </a:solidFill>
                      </a:endParaRPr>
                    </a:p>
                  </a:txBody>
                  <a:tcPr>
                    <a:noFill/>
                  </a:tcPr>
                </a:tc>
                <a:extLst>
                  <a:ext uri="{0D108BD9-81ED-4DB2-BD59-A6C34878D82A}">
                    <a16:rowId xmlns:a16="http://schemas.microsoft.com/office/drawing/2014/main" val="3386353741"/>
                  </a:ext>
                </a:extLst>
              </a:tr>
              <a:tr h="719895">
                <a:tc>
                  <a:txBody>
                    <a:bodyPr/>
                    <a:lstStyle/>
                    <a:p>
                      <a:r>
                        <a:rPr lang="en-GB" dirty="0">
                          <a:solidFill>
                            <a:srgbClr val="CC9900"/>
                          </a:solidFill>
                        </a:rPr>
                        <a:t>Total Planned Investment </a:t>
                      </a:r>
                      <a:endParaRPr lang="en-NZ" dirty="0">
                        <a:solidFill>
                          <a:srgbClr val="CC9900"/>
                        </a:solidFill>
                      </a:endParaRPr>
                    </a:p>
                  </a:txBody>
                  <a:tcPr>
                    <a:noFill/>
                  </a:tcPr>
                </a:tc>
                <a:tc>
                  <a:txBody>
                    <a:bodyPr/>
                    <a:lstStyle/>
                    <a:p>
                      <a:r>
                        <a:rPr lang="en-GB" dirty="0">
                          <a:solidFill>
                            <a:srgbClr val="CC9900"/>
                          </a:solidFill>
                        </a:rPr>
                        <a:t>EGP 2,100,000.00</a:t>
                      </a:r>
                      <a:endParaRPr lang="en-NZ" dirty="0">
                        <a:solidFill>
                          <a:srgbClr val="CC9900"/>
                        </a:solidFill>
                      </a:endParaRPr>
                    </a:p>
                  </a:txBody>
                  <a:tcPr>
                    <a:noFill/>
                  </a:tcPr>
                </a:tc>
                <a:extLst>
                  <a:ext uri="{0D108BD9-81ED-4DB2-BD59-A6C34878D82A}">
                    <a16:rowId xmlns:a16="http://schemas.microsoft.com/office/drawing/2014/main" val="3983357714"/>
                  </a:ext>
                </a:extLst>
              </a:tr>
              <a:tr h="698080">
                <a:tc>
                  <a:txBody>
                    <a:bodyPr/>
                    <a:lstStyle/>
                    <a:p>
                      <a:r>
                        <a:rPr lang="en-GB" dirty="0">
                          <a:solidFill>
                            <a:srgbClr val="CC9900"/>
                          </a:solidFill>
                        </a:rPr>
                        <a:t>Total Capital </a:t>
                      </a:r>
                      <a:endParaRPr lang="en-NZ" dirty="0">
                        <a:solidFill>
                          <a:srgbClr val="CC9900"/>
                        </a:solidFill>
                      </a:endParaRPr>
                    </a:p>
                  </a:txBody>
                  <a:tcPr>
                    <a:noFill/>
                  </a:tcPr>
                </a:tc>
                <a:tc>
                  <a:txBody>
                    <a:bodyPr/>
                    <a:lstStyle/>
                    <a:p>
                      <a:r>
                        <a:rPr lang="en-GB" dirty="0">
                          <a:solidFill>
                            <a:srgbClr val="CC9900"/>
                          </a:solidFill>
                        </a:rPr>
                        <a:t>EGP 1,684,800.00</a:t>
                      </a:r>
                      <a:endParaRPr lang="en-NZ" dirty="0">
                        <a:solidFill>
                          <a:srgbClr val="CC9900"/>
                        </a:solidFill>
                      </a:endParaRPr>
                    </a:p>
                  </a:txBody>
                  <a:tcPr>
                    <a:noFill/>
                  </a:tcPr>
                </a:tc>
                <a:extLst>
                  <a:ext uri="{0D108BD9-81ED-4DB2-BD59-A6C34878D82A}">
                    <a16:rowId xmlns:a16="http://schemas.microsoft.com/office/drawing/2014/main" val="2239333201"/>
                  </a:ext>
                </a:extLst>
              </a:tr>
              <a:tr h="698080">
                <a:tc>
                  <a:txBody>
                    <a:bodyPr/>
                    <a:lstStyle/>
                    <a:p>
                      <a:r>
                        <a:rPr lang="en-GB" dirty="0">
                          <a:solidFill>
                            <a:schemeClr val="bg1"/>
                          </a:solidFill>
                        </a:rPr>
                        <a:t>Total Funding </a:t>
                      </a:r>
                      <a:endParaRPr lang="en-NZ" dirty="0">
                        <a:solidFill>
                          <a:schemeClr val="bg1"/>
                        </a:solidFill>
                      </a:endParaRPr>
                    </a:p>
                  </a:txBody>
                  <a:tcPr>
                    <a:noFill/>
                  </a:tcPr>
                </a:tc>
                <a:tc>
                  <a:txBody>
                    <a:bodyPr/>
                    <a:lstStyle/>
                    <a:p>
                      <a:r>
                        <a:rPr lang="en-GB" dirty="0">
                          <a:solidFill>
                            <a:schemeClr val="bg1"/>
                          </a:solidFill>
                        </a:rPr>
                        <a:t>EGP 2,550,000.00</a:t>
                      </a:r>
                      <a:endParaRPr lang="en-NZ" dirty="0">
                        <a:solidFill>
                          <a:schemeClr val="bg1"/>
                        </a:solidFill>
                      </a:endParaRPr>
                    </a:p>
                  </a:txBody>
                  <a:tcPr>
                    <a:noFill/>
                  </a:tcPr>
                </a:tc>
                <a:extLst>
                  <a:ext uri="{0D108BD9-81ED-4DB2-BD59-A6C34878D82A}">
                    <a16:rowId xmlns:a16="http://schemas.microsoft.com/office/drawing/2014/main" val="598774886"/>
                  </a:ext>
                </a:extLst>
              </a:tr>
            </a:tbl>
          </a:graphicData>
        </a:graphic>
      </p:graphicFrame>
      <p:pic>
        <p:nvPicPr>
          <p:cNvPr id="2" name="Video 1">
            <a:hlinkClick r:id="" action="ppaction://media"/>
            <a:extLst>
              <a:ext uri="{FF2B5EF4-FFF2-40B4-BE49-F238E27FC236}">
                <a16:creationId xmlns:a16="http://schemas.microsoft.com/office/drawing/2014/main" id="{4777077C-E963-4026-A20C-7495D9A05E9B}"/>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5"/>
          <a:stretch>
            <a:fillRect/>
          </a:stretch>
        </p:blipFill>
        <p:spPr>
          <a:xfrm>
            <a:off x="3782866" y="5010568"/>
            <a:ext cx="1714500" cy="1714500"/>
          </a:xfrm>
          <a:prstGeom prst="rect">
            <a:avLst/>
          </a:prstGeom>
        </p:spPr>
      </p:pic>
    </p:spTree>
    <p:custDataLst>
      <p:tags r:id="rId1"/>
    </p:custDataLst>
    <p:extLst>
      <p:ext uri="{BB962C8B-B14F-4D97-AF65-F5344CB8AC3E}">
        <p14:creationId xmlns:p14="http://schemas.microsoft.com/office/powerpoint/2010/main" val="1532707740"/>
      </p:ext>
    </p:extLst>
  </p:cSld>
  <p:clrMapOvr>
    <a:masterClrMapping/>
  </p:clrMapOvr>
  <mc:AlternateContent xmlns:mc="http://schemas.openxmlformats.org/markup-compatibility/2006" xmlns:p14="http://schemas.microsoft.com/office/powerpoint/2010/main">
    <mc:Choice Requires="p14">
      <p:transition spd="slow" p14:dur="2000" advTm="32004"/>
    </mc:Choice>
    <mc:Fallback xmlns="">
      <p:transition spd="slow" advTm="320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1000"/>
                                        <p:tgtEl>
                                          <p:spTgt spid="11"/>
                                        </p:tgtEl>
                                      </p:cBhvr>
                                    </p:animEffect>
                                    <p:anim calcmode="lin" valueType="num">
                                      <p:cBhvr>
                                        <p:cTn id="12" dur="1000" fill="hold"/>
                                        <p:tgtEl>
                                          <p:spTgt spid="11"/>
                                        </p:tgtEl>
                                        <p:attrNameLst>
                                          <p:attrName>ppt_x</p:attrName>
                                        </p:attrNameLst>
                                      </p:cBhvr>
                                      <p:tavLst>
                                        <p:tav tm="0">
                                          <p:val>
                                            <p:strVal val="#ppt_x"/>
                                          </p:val>
                                        </p:tav>
                                        <p:tav tm="100000">
                                          <p:val>
                                            <p:strVal val="#ppt_x"/>
                                          </p:val>
                                        </p:tav>
                                      </p:tavLst>
                                    </p:anim>
                                    <p:anim calcmode="lin" valueType="num">
                                      <p:cBhvr>
                                        <p:cTn id="1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4" fill="hold" display="0">
                  <p:stCondLst>
                    <p:cond delay="indefinite"/>
                  </p:stCondLst>
                </p:cTn>
                <p:tgtEl>
                  <p:spTgt spid="2"/>
                </p:tgtEl>
              </p:cMediaNode>
            </p:video>
            <p:seq concurrent="1" nextAc="seek">
              <p:cTn id="15" restart="whenNotActive" fill="hold" evtFilter="cancelBubble" nodeType="interactiveSeq">
                <p:stCondLst>
                  <p:cond evt="onClick" delay="0">
                    <p:tgtEl>
                      <p:spTgt spid="2"/>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clickEffect">
                                  <p:stCondLst>
                                    <p:cond delay="0"/>
                                  </p:stCondLst>
                                  <p:childTnLst>
                                    <p:cmd type="call" cmd="togglePause">
                                      <p:cBhvr>
                                        <p:cTn id="19"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96260" y="69490"/>
            <a:ext cx="8229600" cy="771129"/>
          </a:xfrm>
        </p:spPr>
        <p:txBody>
          <a:bodyPr/>
          <a:lstStyle/>
          <a:p>
            <a:r>
              <a:rPr lang="en-NZ" dirty="0"/>
              <a:t>Market Analysis</a:t>
            </a:r>
            <a:r>
              <a:rPr lang="en-US" dirty="0"/>
              <a:t>.</a:t>
            </a:r>
          </a:p>
        </p:txBody>
      </p:sp>
      <p:graphicFrame>
        <p:nvGraphicFramePr>
          <p:cNvPr id="13" name="Chart 12">
            <a:extLst>
              <a:ext uri="{FF2B5EF4-FFF2-40B4-BE49-F238E27FC236}">
                <a16:creationId xmlns:a16="http://schemas.microsoft.com/office/drawing/2014/main" id="{E283E805-1F40-4CFD-BEB5-CE3489513DB2}"/>
              </a:ext>
            </a:extLst>
          </p:cNvPr>
          <p:cNvGraphicFramePr>
            <a:graphicFrameLocks/>
          </p:cNvGraphicFramePr>
          <p:nvPr>
            <p:extLst>
              <p:ext uri="{D42A27DB-BD31-4B8C-83A1-F6EECF244321}">
                <p14:modId xmlns:p14="http://schemas.microsoft.com/office/powerpoint/2010/main" val="3732013871"/>
              </p:ext>
            </p:extLst>
          </p:nvPr>
        </p:nvGraphicFramePr>
        <p:xfrm>
          <a:off x="1212490" y="3276295"/>
          <a:ext cx="7482545" cy="2743200"/>
        </p:xfrm>
        <a:graphic>
          <a:graphicData uri="http://schemas.openxmlformats.org/drawingml/2006/chart">
            <c:chart xmlns:c="http://schemas.openxmlformats.org/drawingml/2006/chart" xmlns:r="http://schemas.openxmlformats.org/officeDocument/2006/relationships" r:id="rId5"/>
          </a:graphicData>
        </a:graphic>
      </p:graphicFrame>
      <p:sp>
        <p:nvSpPr>
          <p:cNvPr id="15" name="Rectangle 14">
            <a:extLst>
              <a:ext uri="{FF2B5EF4-FFF2-40B4-BE49-F238E27FC236}">
                <a16:creationId xmlns:a16="http://schemas.microsoft.com/office/drawing/2014/main" id="{1FD5054B-F85F-4F82-8B76-1B9DE08F06A0}"/>
              </a:ext>
            </a:extLst>
          </p:cNvPr>
          <p:cNvSpPr/>
          <p:nvPr/>
        </p:nvSpPr>
        <p:spPr>
          <a:xfrm>
            <a:off x="1365195" y="1291130"/>
            <a:ext cx="7024430" cy="1754326"/>
          </a:xfrm>
          <a:prstGeom prst="rect">
            <a:avLst/>
          </a:prstGeom>
        </p:spPr>
        <p:txBody>
          <a:bodyPr wrap="square">
            <a:spAutoFit/>
          </a:bodyPr>
          <a:lstStyle/>
          <a:p>
            <a:r>
              <a:rPr lang="en-NZ" dirty="0">
                <a:solidFill>
                  <a:schemeClr val="bg1"/>
                </a:solidFill>
                <a:latin typeface="Calibri" panose="020F0502020204030204" pitchFamily="34" charset="0"/>
                <a:ea typeface="Calibri" panose="020F0502020204030204" pitchFamily="34" charset="0"/>
                <a:cs typeface="Arial" panose="020B0604020202020204" pitchFamily="34" charset="0"/>
              </a:rPr>
              <a:t>AraBusta café classified the customers into 4 classifications as following </a:t>
            </a:r>
            <a:r>
              <a:rPr lang="en-NZ" dirty="0" err="1">
                <a:solidFill>
                  <a:schemeClr val="bg1"/>
                </a:solidFill>
                <a:latin typeface="Calibri" panose="020F0502020204030204" pitchFamily="34" charset="0"/>
                <a:ea typeface="Calibri" panose="020F0502020204030204" pitchFamily="34" charset="0"/>
                <a:cs typeface="Arial" panose="020B0604020202020204" pitchFamily="34" charset="0"/>
              </a:rPr>
              <a:t>Gasco</a:t>
            </a:r>
            <a:r>
              <a:rPr lang="en-NZ" dirty="0">
                <a:solidFill>
                  <a:schemeClr val="bg1"/>
                </a:solidFill>
                <a:latin typeface="Calibri" panose="020F0502020204030204" pitchFamily="34" charset="0"/>
                <a:ea typeface="Calibri" panose="020F0502020204030204" pitchFamily="34" charset="0"/>
                <a:cs typeface="Arial" panose="020B0604020202020204" pitchFamily="34" charset="0"/>
              </a:rPr>
              <a:t> Employees 50%, Mall employees 20%, Cinema Visitors 20% and Mall visitors 10% </a:t>
            </a:r>
          </a:p>
          <a:p>
            <a:r>
              <a:rPr lang="en-NZ" dirty="0">
                <a:solidFill>
                  <a:schemeClr val="bg1"/>
                </a:solidFill>
                <a:latin typeface="Calibri" panose="020F0502020204030204" pitchFamily="34" charset="0"/>
                <a:ea typeface="Calibri" panose="020F0502020204030204" pitchFamily="34" charset="0"/>
                <a:cs typeface="Arial" panose="020B0604020202020204" pitchFamily="34" charset="0"/>
              </a:rPr>
              <a:t>The annual </a:t>
            </a:r>
            <a:r>
              <a:rPr lang="en-GB" dirty="0">
                <a:solidFill>
                  <a:schemeClr val="bg1"/>
                </a:solidFill>
                <a:latin typeface="Calibri" panose="020F0502020204030204" pitchFamily="34" charset="0"/>
                <a:ea typeface="Calibri" panose="020F0502020204030204" pitchFamily="34" charset="0"/>
                <a:cs typeface="Arial" panose="020B0604020202020204" pitchFamily="34" charset="0"/>
              </a:rPr>
              <a:t>growth</a:t>
            </a:r>
            <a:r>
              <a:rPr lang="en-NZ" dirty="0">
                <a:solidFill>
                  <a:schemeClr val="bg1"/>
                </a:solidFill>
                <a:latin typeface="Calibri" panose="020F0502020204030204" pitchFamily="34" charset="0"/>
                <a:ea typeface="Calibri" panose="020F0502020204030204" pitchFamily="34" charset="0"/>
                <a:cs typeface="Arial" panose="020B0604020202020204" pitchFamily="34" charset="0"/>
              </a:rPr>
              <a:t> </a:t>
            </a:r>
            <a:r>
              <a:rPr lang="en-GB" dirty="0">
                <a:solidFill>
                  <a:schemeClr val="bg1"/>
                </a:solidFill>
                <a:latin typeface="Calibri" panose="020F0502020204030204" pitchFamily="34" charset="0"/>
                <a:ea typeface="Calibri" panose="020F0502020204030204" pitchFamily="34" charset="0"/>
                <a:cs typeface="Arial" panose="020B0604020202020204" pitchFamily="34" charset="0"/>
              </a:rPr>
              <a:t>Assumption from Y/ 2021 (33,000 Customers) To Y/ 2023 (35,600 Customers)</a:t>
            </a:r>
            <a:endParaRPr lang="en-GB" dirty="0">
              <a:solidFill>
                <a:schemeClr val="bg1"/>
              </a:solidFill>
              <a:latin typeface="Calibri" panose="020F0502020204030204" pitchFamily="34" charset="0"/>
              <a:cs typeface="Arial" panose="020B0604020202020204" pitchFamily="34" charset="0"/>
            </a:endParaRPr>
          </a:p>
          <a:p>
            <a:endParaRPr lang="en-NZ" dirty="0">
              <a:solidFill>
                <a:schemeClr val="bg1"/>
              </a:solidFill>
            </a:endParaRPr>
          </a:p>
        </p:txBody>
      </p:sp>
      <p:pic>
        <p:nvPicPr>
          <p:cNvPr id="2" name="Video 1">
            <a:hlinkClick r:id="" action="ppaction://media"/>
            <a:extLst>
              <a:ext uri="{FF2B5EF4-FFF2-40B4-BE49-F238E27FC236}">
                <a16:creationId xmlns:a16="http://schemas.microsoft.com/office/drawing/2014/main" id="{2AFF970E-627F-4659-97C4-E448271F1115}"/>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6"/>
          <a:stretch>
            <a:fillRect/>
          </a:stretch>
        </p:blipFill>
        <p:spPr>
          <a:xfrm>
            <a:off x="0" y="5095950"/>
            <a:ext cx="1714500" cy="1714500"/>
          </a:xfrm>
          <a:prstGeom prst="rect">
            <a:avLst/>
          </a:prstGeom>
        </p:spPr>
      </p:pic>
    </p:spTree>
    <p:custDataLst>
      <p:tags r:id="rId1"/>
    </p:custDataLst>
    <p:extLst>
      <p:ext uri="{BB962C8B-B14F-4D97-AF65-F5344CB8AC3E}">
        <p14:creationId xmlns:p14="http://schemas.microsoft.com/office/powerpoint/2010/main" val="1449469706"/>
      </p:ext>
    </p:extLst>
  </p:cSld>
  <p:clrMapOvr>
    <a:masterClrMapping/>
  </p:clrMapOvr>
  <mc:AlternateContent xmlns:mc="http://schemas.openxmlformats.org/markup-compatibility/2006" xmlns:p14="http://schemas.microsoft.com/office/powerpoint/2010/main">
    <mc:Choice Requires="p14">
      <p:transition spd="slow" p14:dur="2000" advTm="32919"/>
    </mc:Choice>
    <mc:Fallback xmlns="">
      <p:transition spd="slow" advTm="329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6" presetClass="entr" presetSubtype="16"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circle(in)">
                                      <p:cBhvr>
                                        <p:cTn id="11" dur="2000"/>
                                        <p:tgtEl>
                                          <p:spTgt spid="13"/>
                                        </p:tgtEl>
                                      </p:cBhvr>
                                    </p:animEffect>
                                  </p:childTnLst>
                                </p:cTn>
                              </p:par>
                              <p:par>
                                <p:cTn id="12" presetID="6" presetClass="entr" presetSubtype="16" fill="hold" grpId="0" nodeType="with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circle(in)">
                                      <p:cBhvr>
                                        <p:cTn id="14"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5" fill="hold" display="0">
                  <p:stCondLst>
                    <p:cond delay="indefinite"/>
                  </p:stCondLst>
                </p:cTn>
                <p:tgtEl>
                  <p:spTgt spid="2"/>
                </p:tgtEl>
              </p:cMediaNode>
            </p:video>
            <p:seq concurrent="1" nextAc="seek">
              <p:cTn id="16" restart="whenNotActive" fill="hold" evtFilter="cancelBubble" nodeType="interactiveSeq">
                <p:stCondLst>
                  <p:cond evt="onClick" delay="0">
                    <p:tgtEl>
                      <p:spTgt spid="2"/>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2"/>
                                        </p:tgtEl>
                                      </p:cBhvr>
                                    </p:cmd>
                                  </p:childTnLst>
                                </p:cTn>
                              </p:par>
                            </p:childTnLst>
                          </p:cTn>
                        </p:par>
                      </p:childTnLst>
                    </p:cTn>
                  </p:par>
                </p:childTnLst>
              </p:cTn>
              <p:nextCondLst>
                <p:cond evt="onClick" delay="0">
                  <p:tgtEl>
                    <p:spTgt spid="2"/>
                  </p:tgtEl>
                </p:cond>
              </p:nextCondLst>
            </p:seq>
          </p:childTnLst>
        </p:cTn>
      </p:par>
    </p:tnLst>
    <p:bldLst>
      <p:bldGraphic spid="13" grpId="0">
        <p:bldAsOne/>
      </p:bldGraphic>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43555" y="527605"/>
            <a:ext cx="8229600" cy="771129"/>
          </a:xfrm>
        </p:spPr>
        <p:txBody>
          <a:bodyPr>
            <a:normAutofit fontScale="90000"/>
          </a:bodyPr>
          <a:lstStyle/>
          <a:p>
            <a:r>
              <a:rPr lang="en-NZ" dirty="0"/>
              <a:t>Market Analysis</a:t>
            </a:r>
            <a:r>
              <a:rPr lang="en-US" dirty="0"/>
              <a:t> &amp; Sales Literature.</a:t>
            </a:r>
            <a:br>
              <a:rPr lang="en-US" dirty="0"/>
            </a:br>
            <a:endParaRPr lang="en-US" dirty="0"/>
          </a:p>
        </p:txBody>
      </p:sp>
      <p:sp>
        <p:nvSpPr>
          <p:cNvPr id="15" name="Rectangle 14">
            <a:extLst>
              <a:ext uri="{FF2B5EF4-FFF2-40B4-BE49-F238E27FC236}">
                <a16:creationId xmlns:a16="http://schemas.microsoft.com/office/drawing/2014/main" id="{1FD5054B-F85F-4F82-8B76-1B9DE08F06A0}"/>
              </a:ext>
            </a:extLst>
          </p:cNvPr>
          <p:cNvSpPr/>
          <p:nvPr/>
        </p:nvSpPr>
        <p:spPr>
          <a:xfrm>
            <a:off x="5640935" y="1443835"/>
            <a:ext cx="3350360" cy="4339650"/>
          </a:xfrm>
          <a:prstGeom prst="rect">
            <a:avLst/>
          </a:prstGeom>
        </p:spPr>
        <p:txBody>
          <a:bodyPr wrap="square">
            <a:spAutoFit/>
          </a:bodyPr>
          <a:lstStyle/>
          <a:p>
            <a:r>
              <a:rPr lang="en-NZ" b="1" dirty="0">
                <a:solidFill>
                  <a:schemeClr val="bg1"/>
                </a:solidFill>
              </a:rPr>
              <a:t>Sales Literature.</a:t>
            </a:r>
          </a:p>
          <a:p>
            <a:r>
              <a:rPr lang="en-NZ" sz="1600" dirty="0">
                <a:solidFill>
                  <a:schemeClr val="bg1"/>
                </a:solidFill>
              </a:rPr>
              <a:t>4000 flyers will be distributed in the area and will be distributed also through field visit to (</a:t>
            </a:r>
            <a:r>
              <a:rPr lang="en-NZ" sz="1600" dirty="0" err="1">
                <a:solidFill>
                  <a:schemeClr val="bg1"/>
                </a:solidFill>
              </a:rPr>
              <a:t>Gasco</a:t>
            </a:r>
            <a:r>
              <a:rPr lang="en-NZ" sz="1600" dirty="0">
                <a:solidFill>
                  <a:schemeClr val="bg1"/>
                </a:solidFill>
              </a:rPr>
              <a:t> company) and for sure at the furniture mall for all the shops are opening there. All the flyers will be distributed two weeks before the grand opening. We will dedicate free drink from the small size for the first customers at the first hour of our opening. </a:t>
            </a:r>
          </a:p>
          <a:p>
            <a:r>
              <a:rPr lang="en-NZ" sz="1600" dirty="0">
                <a:solidFill>
                  <a:schemeClr val="bg1"/>
                </a:solidFill>
              </a:rPr>
              <a:t>On the other hands, AraBusta Café will target the customers through different channels and media such as Facebook, Instagram, twitter and Radio channels (</a:t>
            </a:r>
            <a:r>
              <a:rPr lang="en-NZ" sz="1600" dirty="0" err="1">
                <a:solidFill>
                  <a:schemeClr val="bg1"/>
                </a:solidFill>
              </a:rPr>
              <a:t>Negom</a:t>
            </a:r>
            <a:r>
              <a:rPr lang="en-NZ" sz="1600" dirty="0">
                <a:solidFill>
                  <a:schemeClr val="bg1"/>
                </a:solidFill>
              </a:rPr>
              <a:t> FM).</a:t>
            </a:r>
          </a:p>
          <a:p>
            <a:endParaRPr lang="en-NZ" dirty="0">
              <a:solidFill>
                <a:schemeClr val="bg1"/>
              </a:solidFill>
            </a:endParaRPr>
          </a:p>
        </p:txBody>
      </p:sp>
      <p:pic>
        <p:nvPicPr>
          <p:cNvPr id="7" name="Picture 6">
            <a:extLst>
              <a:ext uri="{FF2B5EF4-FFF2-40B4-BE49-F238E27FC236}">
                <a16:creationId xmlns:a16="http://schemas.microsoft.com/office/drawing/2014/main" id="{6410D816-DC36-40F3-B9AE-0BA7BC796AFC}"/>
              </a:ext>
            </a:extLst>
          </p:cNvPr>
          <p:cNvPicPr/>
          <p:nvPr/>
        </p:nvPicPr>
        <p:blipFill>
          <a:blip r:embed="rId5">
            <a:extLst>
              <a:ext uri="{28A0092B-C50C-407E-A947-70E740481C1C}">
                <a14:useLocalDpi xmlns:a14="http://schemas.microsoft.com/office/drawing/2010/main" val="0"/>
              </a:ext>
            </a:extLst>
          </a:blip>
          <a:stretch>
            <a:fillRect/>
          </a:stretch>
        </p:blipFill>
        <p:spPr>
          <a:xfrm>
            <a:off x="79837" y="1291130"/>
            <a:ext cx="5408393" cy="4805213"/>
          </a:xfrm>
          <a:prstGeom prst="rect">
            <a:avLst/>
          </a:prstGeom>
        </p:spPr>
      </p:pic>
      <p:sp>
        <p:nvSpPr>
          <p:cNvPr id="8" name="Text Box 9">
            <a:extLst>
              <a:ext uri="{FF2B5EF4-FFF2-40B4-BE49-F238E27FC236}">
                <a16:creationId xmlns:a16="http://schemas.microsoft.com/office/drawing/2014/main" id="{4A362A5D-B54E-45FE-8209-59267282C9D0}"/>
              </a:ext>
            </a:extLst>
          </p:cNvPr>
          <p:cNvSpPr txBox="1"/>
          <p:nvPr/>
        </p:nvSpPr>
        <p:spPr>
          <a:xfrm>
            <a:off x="-9151" y="4650640"/>
            <a:ext cx="1809445" cy="1166495"/>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457200" indent="-228600" rtl="0">
              <a:lnSpc>
                <a:spcPct val="107000"/>
              </a:lnSpc>
              <a:spcAft>
                <a:spcPts val="800"/>
              </a:spcAft>
              <a:tabLst>
                <a:tab pos="457200" algn="l"/>
              </a:tabLst>
            </a:pPr>
            <a:r>
              <a:rPr lang="en-NZ" sz="1100" b="1" dirty="0">
                <a:solidFill>
                  <a:srgbClr val="FFFFFF"/>
                </a:solidFill>
                <a:effectLst/>
                <a:latin typeface="Abadi Extra Light" panose="020B0204020104020204" pitchFamily="34" charset="0"/>
                <a:ea typeface="Calibri" panose="020F0502020204030204" pitchFamily="34" charset="0"/>
                <a:cs typeface="Arial" panose="020B0604020202020204" pitchFamily="34" charset="0"/>
              </a:rPr>
              <a:t>Small Stalls with low cost.</a:t>
            </a:r>
            <a:endParaRPr lang="en-NZ" sz="1100" dirty="0">
              <a:effectLst/>
              <a:latin typeface="Calibri" panose="020F0502020204030204" pitchFamily="34" charset="0"/>
              <a:ea typeface="Calibri" panose="020F0502020204030204" pitchFamily="34" charset="0"/>
              <a:cs typeface="Arial" panose="020B0604020202020204" pitchFamily="34" charset="0"/>
            </a:endParaRPr>
          </a:p>
          <a:p>
            <a:pPr marL="457200" indent="-228600">
              <a:lnSpc>
                <a:spcPct val="107000"/>
              </a:lnSpc>
              <a:spcAft>
                <a:spcPts val="800"/>
              </a:spcAft>
              <a:tabLst>
                <a:tab pos="457200" algn="l"/>
              </a:tabLst>
            </a:pPr>
            <a:r>
              <a:rPr lang="en-NZ" sz="1100" b="1" dirty="0">
                <a:solidFill>
                  <a:srgbClr val="FFFFFF"/>
                </a:solidFill>
                <a:effectLst/>
                <a:latin typeface="Abadi Extra Light" panose="020B0204020104020204" pitchFamily="34" charset="0"/>
                <a:ea typeface="Calibri" panose="020F0502020204030204" pitchFamily="34" charset="0"/>
                <a:cs typeface="Arial" panose="020B0604020202020204" pitchFamily="34" charset="0"/>
              </a:rPr>
              <a:t>Rapid deployment at lower cost.</a:t>
            </a:r>
            <a:endParaRPr lang="en-NZ" sz="1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9" name="Text Box 23">
            <a:extLst>
              <a:ext uri="{FF2B5EF4-FFF2-40B4-BE49-F238E27FC236}">
                <a16:creationId xmlns:a16="http://schemas.microsoft.com/office/drawing/2014/main" id="{89834E91-3302-4DD7-ADD3-42E99BE42868}"/>
              </a:ext>
            </a:extLst>
          </p:cNvPr>
          <p:cNvSpPr txBox="1"/>
          <p:nvPr/>
        </p:nvSpPr>
        <p:spPr>
          <a:xfrm>
            <a:off x="-73518" y="1443835"/>
            <a:ext cx="2447925" cy="305410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457200" indent="-228600" rtl="0">
              <a:lnSpc>
                <a:spcPct val="107000"/>
              </a:lnSpc>
              <a:spcAft>
                <a:spcPts val="800"/>
              </a:spcAft>
              <a:tabLst>
                <a:tab pos="457200" algn="l"/>
              </a:tabLst>
            </a:pPr>
            <a:r>
              <a:rPr lang="en-NZ" sz="1100" b="1" dirty="0">
                <a:solidFill>
                  <a:srgbClr val="FFFFFF"/>
                </a:solidFill>
                <a:effectLst/>
                <a:latin typeface="Abadi Extra Light" panose="020B0204020104020204" pitchFamily="34" charset="0"/>
                <a:ea typeface="Calibri" panose="020F0502020204030204" pitchFamily="34" charset="0"/>
                <a:cs typeface="Arial" panose="020B0604020202020204" pitchFamily="34" charset="0"/>
              </a:rPr>
              <a:t>Management Team knowledge.</a:t>
            </a:r>
            <a:endParaRPr lang="en-NZ" sz="1100" dirty="0">
              <a:effectLst/>
              <a:latin typeface="Calibri" panose="020F0502020204030204" pitchFamily="34" charset="0"/>
              <a:ea typeface="Calibri" panose="020F0502020204030204" pitchFamily="34" charset="0"/>
              <a:cs typeface="Arial" panose="020B0604020202020204" pitchFamily="34" charset="0"/>
            </a:endParaRPr>
          </a:p>
          <a:p>
            <a:pPr marL="457200" indent="-228600">
              <a:lnSpc>
                <a:spcPct val="107000"/>
              </a:lnSpc>
              <a:spcAft>
                <a:spcPts val="800"/>
              </a:spcAft>
              <a:tabLst>
                <a:tab pos="457200" algn="l"/>
              </a:tabLst>
            </a:pPr>
            <a:r>
              <a:rPr lang="en-NZ" sz="1100" b="1" dirty="0">
                <a:solidFill>
                  <a:srgbClr val="FFFFFF"/>
                </a:solidFill>
                <a:effectLst/>
                <a:latin typeface="Abadi Extra Light" panose="020B0204020104020204" pitchFamily="34" charset="0"/>
                <a:ea typeface="Calibri" panose="020F0502020204030204" pitchFamily="34" charset="0"/>
                <a:cs typeface="Arial" panose="020B0604020202020204" pitchFamily="34" charset="0"/>
              </a:rPr>
              <a:t>Coffee location &amp; View</a:t>
            </a:r>
            <a:endParaRPr lang="en-NZ" sz="1100" dirty="0">
              <a:effectLst/>
              <a:latin typeface="Calibri" panose="020F0502020204030204" pitchFamily="34" charset="0"/>
              <a:ea typeface="Calibri" panose="020F0502020204030204" pitchFamily="34" charset="0"/>
              <a:cs typeface="Arial" panose="020B0604020202020204" pitchFamily="34" charset="0"/>
            </a:endParaRPr>
          </a:p>
          <a:p>
            <a:pPr marL="457200" indent="-228600">
              <a:lnSpc>
                <a:spcPct val="107000"/>
              </a:lnSpc>
              <a:spcAft>
                <a:spcPts val="800"/>
              </a:spcAft>
              <a:tabLst>
                <a:tab pos="457200" algn="l"/>
              </a:tabLst>
            </a:pPr>
            <a:r>
              <a:rPr lang="en-NZ" sz="1100" b="1" dirty="0">
                <a:solidFill>
                  <a:srgbClr val="FFFFFF"/>
                </a:solidFill>
                <a:effectLst/>
                <a:latin typeface="Abadi Extra Light" panose="020B0204020104020204" pitchFamily="34" charset="0"/>
                <a:ea typeface="Calibri" panose="020F0502020204030204" pitchFamily="34" charset="0"/>
                <a:cs typeface="Arial" panose="020B0604020202020204" pitchFamily="34" charset="0"/>
              </a:rPr>
              <a:t>Marketing </a:t>
            </a:r>
            <a:endParaRPr lang="en-NZ" sz="1100" dirty="0">
              <a:effectLst/>
              <a:latin typeface="Calibri" panose="020F0502020204030204" pitchFamily="34" charset="0"/>
              <a:ea typeface="Calibri" panose="020F0502020204030204" pitchFamily="34" charset="0"/>
              <a:cs typeface="Arial" panose="020B0604020202020204" pitchFamily="34" charset="0"/>
            </a:endParaRPr>
          </a:p>
          <a:p>
            <a:pPr marL="457200" indent="-228600">
              <a:lnSpc>
                <a:spcPct val="107000"/>
              </a:lnSpc>
              <a:spcAft>
                <a:spcPts val="800"/>
              </a:spcAft>
              <a:tabLst>
                <a:tab pos="457200" algn="l"/>
              </a:tabLst>
            </a:pPr>
            <a:r>
              <a:rPr lang="en-NZ" sz="1100" b="1" dirty="0">
                <a:solidFill>
                  <a:srgbClr val="FFFFFF"/>
                </a:solidFill>
                <a:effectLst/>
                <a:latin typeface="Abadi Extra Light" panose="020B0204020104020204" pitchFamily="34" charset="0"/>
                <a:ea typeface="Calibri" panose="020F0502020204030204" pitchFamily="34" charset="0"/>
                <a:cs typeface="Arial" panose="020B0604020202020204" pitchFamily="34" charset="0"/>
              </a:rPr>
              <a:t>Quality.</a:t>
            </a:r>
            <a:endParaRPr lang="en-NZ" sz="1100" dirty="0">
              <a:effectLst/>
              <a:latin typeface="Calibri" panose="020F0502020204030204" pitchFamily="34" charset="0"/>
              <a:ea typeface="Calibri" panose="020F0502020204030204" pitchFamily="34" charset="0"/>
              <a:cs typeface="Arial" panose="020B0604020202020204" pitchFamily="34" charset="0"/>
            </a:endParaRPr>
          </a:p>
          <a:p>
            <a:pPr marL="457200" indent="-228600">
              <a:lnSpc>
                <a:spcPct val="107000"/>
              </a:lnSpc>
              <a:spcAft>
                <a:spcPts val="800"/>
              </a:spcAft>
              <a:tabLst>
                <a:tab pos="457200" algn="l"/>
              </a:tabLst>
            </a:pPr>
            <a:r>
              <a:rPr lang="en-NZ" sz="1100" b="1" dirty="0">
                <a:solidFill>
                  <a:srgbClr val="FFFFFF"/>
                </a:solidFill>
                <a:effectLst/>
                <a:latin typeface="Abadi Extra Light" panose="020B0204020104020204" pitchFamily="34" charset="0"/>
                <a:ea typeface="Calibri" panose="020F0502020204030204" pitchFamily="34" charset="0"/>
                <a:cs typeface="Arial" panose="020B0604020202020204" pitchFamily="34" charset="0"/>
              </a:rPr>
              <a:t>Service</a:t>
            </a:r>
            <a:endParaRPr lang="en-NZ" sz="1100" dirty="0">
              <a:effectLst/>
              <a:latin typeface="Calibri" panose="020F0502020204030204" pitchFamily="34" charset="0"/>
              <a:ea typeface="Calibri" panose="020F0502020204030204" pitchFamily="34" charset="0"/>
              <a:cs typeface="Arial" panose="020B0604020202020204" pitchFamily="34" charset="0"/>
            </a:endParaRPr>
          </a:p>
          <a:p>
            <a:pPr marL="457200" indent="-228600">
              <a:lnSpc>
                <a:spcPct val="107000"/>
              </a:lnSpc>
              <a:spcAft>
                <a:spcPts val="800"/>
              </a:spcAft>
              <a:tabLst>
                <a:tab pos="457200" algn="l"/>
              </a:tabLst>
            </a:pPr>
            <a:r>
              <a:rPr lang="en-NZ" sz="1100" b="1" dirty="0">
                <a:solidFill>
                  <a:srgbClr val="FFFFFF"/>
                </a:solidFill>
                <a:effectLst/>
                <a:latin typeface="Abadi Extra Light" panose="020B0204020104020204" pitchFamily="34" charset="0"/>
                <a:ea typeface="Calibri" panose="020F0502020204030204" pitchFamily="34" charset="0"/>
                <a:cs typeface="Arial" panose="020B0604020202020204" pitchFamily="34" charset="0"/>
              </a:rPr>
              <a:t>Convenient setting area.</a:t>
            </a:r>
            <a:endParaRPr lang="en-NZ" sz="1100" dirty="0">
              <a:effectLst/>
              <a:latin typeface="Calibri" panose="020F0502020204030204" pitchFamily="34" charset="0"/>
              <a:ea typeface="Calibri" panose="020F0502020204030204" pitchFamily="34" charset="0"/>
              <a:cs typeface="Arial" panose="020B0604020202020204" pitchFamily="34" charset="0"/>
            </a:endParaRPr>
          </a:p>
          <a:p>
            <a:pPr marL="457200" indent="-228600">
              <a:lnSpc>
                <a:spcPct val="107000"/>
              </a:lnSpc>
              <a:spcAft>
                <a:spcPts val="800"/>
              </a:spcAft>
              <a:tabLst>
                <a:tab pos="457200" algn="l"/>
              </a:tabLst>
            </a:pPr>
            <a:r>
              <a:rPr lang="en-NZ" sz="1100" b="1" dirty="0">
                <a:solidFill>
                  <a:srgbClr val="FFFFFF"/>
                </a:solidFill>
                <a:effectLst/>
                <a:latin typeface="Abadi Extra Light" panose="020B0204020104020204" pitchFamily="34" charset="0"/>
                <a:ea typeface="Calibri" panose="020F0502020204030204" pitchFamily="34" charset="0"/>
                <a:cs typeface="Arial" panose="020B0604020202020204" pitchFamily="34" charset="0"/>
              </a:rPr>
              <a:t>Well Trained staff with</a:t>
            </a:r>
          </a:p>
          <a:p>
            <a:pPr marL="457200" indent="-228600">
              <a:lnSpc>
                <a:spcPct val="107000"/>
              </a:lnSpc>
              <a:spcAft>
                <a:spcPts val="800"/>
              </a:spcAft>
              <a:tabLst>
                <a:tab pos="457200" algn="l"/>
              </a:tabLst>
            </a:pPr>
            <a:r>
              <a:rPr lang="en-NZ" sz="1100" b="1" dirty="0">
                <a:solidFill>
                  <a:srgbClr val="FFFFFF"/>
                </a:solidFill>
                <a:effectLst/>
                <a:latin typeface="Abadi Extra Light" panose="020B0204020104020204" pitchFamily="34" charset="0"/>
                <a:ea typeface="Calibri" panose="020F0502020204030204" pitchFamily="34" charset="0"/>
                <a:cs typeface="Arial" panose="020B0604020202020204" pitchFamily="34" charset="0"/>
              </a:rPr>
              <a:t> good experience.</a:t>
            </a:r>
            <a:endParaRPr lang="en-NZ" sz="1100" dirty="0">
              <a:effectLst/>
              <a:latin typeface="Calibri" panose="020F0502020204030204" pitchFamily="34" charset="0"/>
              <a:ea typeface="Calibri" panose="020F0502020204030204" pitchFamily="34" charset="0"/>
              <a:cs typeface="Arial" panose="020B0604020202020204" pitchFamily="34" charset="0"/>
            </a:endParaRPr>
          </a:p>
          <a:p>
            <a:pPr marL="457200" indent="-228600">
              <a:lnSpc>
                <a:spcPct val="107000"/>
              </a:lnSpc>
              <a:spcAft>
                <a:spcPts val="800"/>
              </a:spcAft>
              <a:tabLst>
                <a:tab pos="457200" algn="l"/>
              </a:tabLst>
            </a:pPr>
            <a:r>
              <a:rPr lang="en-NZ" sz="1100" b="1" dirty="0">
                <a:solidFill>
                  <a:srgbClr val="FFFFFF"/>
                </a:solidFill>
                <a:effectLst/>
                <a:latin typeface="Abadi Extra Light" panose="020B0204020104020204" pitchFamily="34" charset="0"/>
                <a:ea typeface="Calibri" panose="020F0502020204030204" pitchFamily="34" charset="0"/>
                <a:cs typeface="Arial" panose="020B0604020202020204" pitchFamily="34" charset="0"/>
              </a:rPr>
              <a:t>Latest coffee machines.  </a:t>
            </a:r>
            <a:endParaRPr lang="en-NZ" sz="1100" dirty="0">
              <a:effectLst/>
              <a:latin typeface="Calibri" panose="020F0502020204030204" pitchFamily="34" charset="0"/>
              <a:ea typeface="Calibri" panose="020F0502020204030204" pitchFamily="34" charset="0"/>
              <a:cs typeface="Arial" panose="020B0604020202020204" pitchFamily="34" charset="0"/>
            </a:endParaRPr>
          </a:p>
          <a:p>
            <a:pPr marL="457200" indent="-228600">
              <a:lnSpc>
                <a:spcPct val="107000"/>
              </a:lnSpc>
              <a:spcAft>
                <a:spcPts val="800"/>
              </a:spcAft>
              <a:tabLst>
                <a:tab pos="457200" algn="l"/>
              </a:tabLst>
            </a:pPr>
            <a:r>
              <a:rPr lang="en-NZ" sz="1100" b="1" dirty="0">
                <a:solidFill>
                  <a:srgbClr val="FFFFFF"/>
                </a:solidFill>
                <a:effectLst/>
                <a:latin typeface="Abadi Extra Light" panose="020B0204020104020204" pitchFamily="34" charset="0"/>
                <a:ea typeface="Calibri" panose="020F0502020204030204" pitchFamily="34" charset="0"/>
                <a:cs typeface="Arial" panose="020B0604020202020204" pitchFamily="34" charset="0"/>
              </a:rPr>
              <a:t>Menu variety (beverage, </a:t>
            </a:r>
          </a:p>
          <a:p>
            <a:pPr marL="457200" indent="-228600">
              <a:lnSpc>
                <a:spcPct val="107000"/>
              </a:lnSpc>
              <a:spcAft>
                <a:spcPts val="800"/>
              </a:spcAft>
              <a:tabLst>
                <a:tab pos="457200" algn="l"/>
              </a:tabLst>
            </a:pPr>
            <a:r>
              <a:rPr lang="en-NZ" sz="1100" b="1" dirty="0">
                <a:solidFill>
                  <a:srgbClr val="FFFFFF"/>
                </a:solidFill>
                <a:effectLst/>
                <a:latin typeface="Abadi Extra Light" panose="020B0204020104020204" pitchFamily="34" charset="0"/>
                <a:ea typeface="Calibri" panose="020F0502020204030204" pitchFamily="34" charset="0"/>
                <a:cs typeface="Arial" panose="020B0604020202020204" pitchFamily="34" charset="0"/>
              </a:rPr>
              <a:t>food)</a:t>
            </a:r>
            <a:endParaRPr lang="en-NZ" sz="11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NZ" sz="1100" dirty="0">
                <a:solidFill>
                  <a:srgbClr val="FFFFFF"/>
                </a:solidFill>
                <a:effectLst/>
                <a:latin typeface="Calibri" panose="020F0502020204030204" pitchFamily="34" charset="0"/>
                <a:ea typeface="Calibri" panose="020F0502020204030204" pitchFamily="34" charset="0"/>
                <a:cs typeface="Arial" panose="020B0604020202020204" pitchFamily="34" charset="0"/>
              </a:rPr>
              <a:t> </a:t>
            </a:r>
            <a:endParaRPr lang="en-NZ" sz="1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11" name="Text Box 25">
            <a:extLst>
              <a:ext uri="{FF2B5EF4-FFF2-40B4-BE49-F238E27FC236}">
                <a16:creationId xmlns:a16="http://schemas.microsoft.com/office/drawing/2014/main" id="{8C0B9E7A-A534-444D-865A-6DE8E535DD1F}"/>
              </a:ext>
            </a:extLst>
          </p:cNvPr>
          <p:cNvSpPr txBox="1"/>
          <p:nvPr/>
        </p:nvSpPr>
        <p:spPr>
          <a:xfrm>
            <a:off x="3419705" y="4322027"/>
            <a:ext cx="2221230" cy="182372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457200" indent="-228600" rtl="0">
              <a:lnSpc>
                <a:spcPct val="107000"/>
              </a:lnSpc>
              <a:spcAft>
                <a:spcPts val="800"/>
              </a:spcAft>
              <a:tabLst>
                <a:tab pos="457200" algn="l"/>
              </a:tabLst>
            </a:pPr>
            <a:r>
              <a:rPr lang="en-NZ" sz="1100" b="1" dirty="0">
                <a:solidFill>
                  <a:srgbClr val="FFFFFF"/>
                </a:solidFill>
                <a:effectLst/>
                <a:latin typeface="Abadi Extra Light" panose="020B0204020104020204" pitchFamily="34" charset="0"/>
                <a:ea typeface="Calibri" panose="020F0502020204030204" pitchFamily="34" charset="0"/>
                <a:cs typeface="Arial" panose="020B0604020202020204" pitchFamily="34" charset="0"/>
              </a:rPr>
              <a:t>         Quality of product. </a:t>
            </a:r>
            <a:endParaRPr lang="en-NZ" sz="1100" dirty="0">
              <a:latin typeface="Calibri" panose="020F0502020204030204" pitchFamily="34" charset="0"/>
              <a:ea typeface="Calibri" panose="020F0502020204030204" pitchFamily="34" charset="0"/>
              <a:cs typeface="Arial" panose="020B0604020202020204" pitchFamily="34" charset="0"/>
            </a:endParaRPr>
          </a:p>
          <a:p>
            <a:pPr marL="457200" indent="-228600" rtl="0">
              <a:lnSpc>
                <a:spcPct val="107000"/>
              </a:lnSpc>
              <a:spcAft>
                <a:spcPts val="800"/>
              </a:spcAft>
              <a:tabLst>
                <a:tab pos="457200" algn="l"/>
              </a:tabLst>
            </a:pPr>
            <a:r>
              <a:rPr lang="en-NZ" sz="1100" b="1" dirty="0">
                <a:solidFill>
                  <a:srgbClr val="FFFFFF"/>
                </a:solidFill>
                <a:effectLst/>
                <a:latin typeface="Abadi Extra Light" panose="020B0204020104020204" pitchFamily="34" charset="0"/>
                <a:ea typeface="Calibri" panose="020F0502020204030204" pitchFamily="34" charset="0"/>
                <a:cs typeface="Arial" panose="020B0604020202020204" pitchFamily="34" charset="0"/>
              </a:rPr>
              <a:t>     Management team not knowledgeable or customer service oriented. </a:t>
            </a:r>
            <a:endParaRPr lang="en-NZ" sz="1100" dirty="0">
              <a:effectLst/>
              <a:latin typeface="Calibri" panose="020F0502020204030204" pitchFamily="34" charset="0"/>
              <a:ea typeface="Calibri" panose="020F0502020204030204" pitchFamily="34" charset="0"/>
              <a:cs typeface="Arial" panose="020B0604020202020204" pitchFamily="34" charset="0"/>
            </a:endParaRPr>
          </a:p>
          <a:p>
            <a:pPr marL="457200" indent="-228600">
              <a:lnSpc>
                <a:spcPct val="107000"/>
              </a:lnSpc>
              <a:spcAft>
                <a:spcPts val="800"/>
              </a:spcAft>
              <a:tabLst>
                <a:tab pos="457200" algn="l"/>
              </a:tabLst>
            </a:pPr>
            <a:r>
              <a:rPr lang="en-NZ" sz="1100" b="1" dirty="0">
                <a:solidFill>
                  <a:srgbClr val="FFFFFF"/>
                </a:solidFill>
                <a:effectLst/>
                <a:latin typeface="Abadi Extra Light" panose="020B0204020104020204" pitchFamily="34" charset="0"/>
                <a:ea typeface="Calibri" panose="020F0502020204030204" pitchFamily="34" charset="0"/>
                <a:cs typeface="Arial" panose="020B0604020202020204" pitchFamily="34" charset="0"/>
              </a:rPr>
              <a:t>Locations at petrol stations</a:t>
            </a:r>
            <a:endParaRPr lang="en-NZ" sz="1100" dirty="0">
              <a:effectLst/>
              <a:latin typeface="Calibri" panose="020F0502020204030204" pitchFamily="34" charset="0"/>
              <a:ea typeface="Calibri" panose="020F0502020204030204" pitchFamily="34" charset="0"/>
              <a:cs typeface="Arial" panose="020B0604020202020204" pitchFamily="34" charset="0"/>
            </a:endParaRPr>
          </a:p>
          <a:p>
            <a:pPr marL="457200" indent="-228600">
              <a:lnSpc>
                <a:spcPct val="107000"/>
              </a:lnSpc>
              <a:spcAft>
                <a:spcPts val="800"/>
              </a:spcAft>
              <a:tabLst>
                <a:tab pos="457200" algn="l"/>
              </a:tabLst>
            </a:pPr>
            <a:r>
              <a:rPr lang="en-NZ" sz="1100" b="1" dirty="0">
                <a:solidFill>
                  <a:srgbClr val="FFFFFF"/>
                </a:solidFill>
                <a:effectLst/>
                <a:latin typeface="Abadi Extra Light" panose="020B0204020104020204" pitchFamily="34" charset="0"/>
                <a:ea typeface="Calibri" panose="020F0502020204030204" pitchFamily="34" charset="0"/>
                <a:cs typeface="Arial" panose="020B0604020202020204" pitchFamily="34" charset="0"/>
              </a:rPr>
              <a:t>No prober setting area </a:t>
            </a:r>
            <a:endParaRPr lang="en-NZ" sz="1100" dirty="0">
              <a:effectLst/>
              <a:latin typeface="Calibri" panose="020F0502020204030204" pitchFamily="34" charset="0"/>
              <a:ea typeface="Calibri" panose="020F0502020204030204" pitchFamily="34" charset="0"/>
              <a:cs typeface="Arial" panose="020B0604020202020204" pitchFamily="34" charset="0"/>
            </a:endParaRPr>
          </a:p>
          <a:p>
            <a:pPr marL="457200">
              <a:lnSpc>
                <a:spcPct val="107000"/>
              </a:lnSpc>
              <a:spcAft>
                <a:spcPts val="800"/>
              </a:spcAft>
            </a:pPr>
            <a:r>
              <a:rPr lang="en-NZ" sz="1100" b="1" dirty="0">
                <a:solidFill>
                  <a:srgbClr val="FFFFFF"/>
                </a:solidFill>
                <a:effectLst/>
                <a:latin typeface="Abadi Extra Light" panose="020B0204020104020204" pitchFamily="34" charset="0"/>
                <a:ea typeface="Calibri" panose="020F0502020204030204" pitchFamily="34" charset="0"/>
                <a:cs typeface="Arial" panose="020B0604020202020204" pitchFamily="34" charset="0"/>
              </a:rPr>
              <a:t>(Drive through).</a:t>
            </a:r>
            <a:endParaRPr lang="en-NZ" sz="11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NZ" sz="1100" dirty="0">
                <a:solidFill>
                  <a:srgbClr val="FFFFFF"/>
                </a:solidFill>
                <a:effectLst/>
                <a:latin typeface="Calibri" panose="020F0502020204030204" pitchFamily="34" charset="0"/>
                <a:ea typeface="Calibri" panose="020F0502020204030204" pitchFamily="34" charset="0"/>
                <a:cs typeface="Arial" panose="020B0604020202020204" pitchFamily="34" charset="0"/>
              </a:rPr>
              <a:t> </a:t>
            </a:r>
            <a:endParaRPr lang="en-NZ" sz="1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12" name="Text Box 24">
            <a:extLst>
              <a:ext uri="{FF2B5EF4-FFF2-40B4-BE49-F238E27FC236}">
                <a16:creationId xmlns:a16="http://schemas.microsoft.com/office/drawing/2014/main" id="{EF3C10F7-24B4-46C1-B590-6F09371DE6EB}"/>
              </a:ext>
            </a:extLst>
          </p:cNvPr>
          <p:cNvSpPr txBox="1"/>
          <p:nvPr/>
        </p:nvSpPr>
        <p:spPr>
          <a:xfrm>
            <a:off x="3503066" y="1901950"/>
            <a:ext cx="1990725" cy="108077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342900" lvl="0" indent="-342900" rtl="0">
              <a:lnSpc>
                <a:spcPct val="107000"/>
              </a:lnSpc>
              <a:spcAft>
                <a:spcPts val="800"/>
              </a:spcAft>
              <a:buFont typeface="Arial" panose="020B0604020202020204" pitchFamily="34" charset="0"/>
              <a:buChar char="•"/>
              <a:tabLst>
                <a:tab pos="457200" algn="l"/>
              </a:tabLst>
            </a:pPr>
            <a:r>
              <a:rPr lang="en-NZ" sz="1100" b="1" dirty="0">
                <a:solidFill>
                  <a:srgbClr val="FFFFFF"/>
                </a:solidFill>
                <a:effectLst/>
                <a:latin typeface="Abadi Extra Light" panose="020B0204020104020204" pitchFamily="34" charset="0"/>
                <a:ea typeface="Calibri" panose="020F0502020204030204" pitchFamily="34" charset="0"/>
                <a:cs typeface="Times New Roman" panose="02020603050405020304" pitchFamily="18" charset="0"/>
              </a:rPr>
              <a:t>Hight rent rate / month</a:t>
            </a:r>
            <a:endParaRPr lang="en-NZ"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NZ" sz="1100" b="1" dirty="0">
                <a:solidFill>
                  <a:srgbClr val="FFFFFF"/>
                </a:solidFill>
                <a:effectLst/>
                <a:latin typeface="Abadi Extra Light" panose="020B0204020104020204" pitchFamily="34" charset="0"/>
                <a:ea typeface="Calibri" panose="020F0502020204030204" pitchFamily="34" charset="0"/>
                <a:cs typeface="Times New Roman" panose="02020603050405020304" pitchFamily="18" charset="0"/>
              </a:rPr>
              <a:t>Cost of facilities (Water, electricity etc…).</a:t>
            </a:r>
            <a:endParaRPr lang="en-NZ" sz="1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NZ" sz="1100" dirty="0">
                <a:solidFill>
                  <a:srgbClr val="FFFFFF"/>
                </a:solidFill>
                <a:effectLst/>
                <a:latin typeface="Calibri" panose="020F0502020204030204" pitchFamily="34" charset="0"/>
                <a:ea typeface="Calibri" panose="020F0502020204030204" pitchFamily="34" charset="0"/>
                <a:cs typeface="Arial" panose="020B0604020202020204" pitchFamily="34" charset="0"/>
              </a:rPr>
              <a:t> </a:t>
            </a:r>
            <a:endParaRPr lang="en-NZ" sz="11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20" name="Video 19">
            <a:hlinkClick r:id="" action="ppaction://media"/>
            <a:extLst>
              <a:ext uri="{FF2B5EF4-FFF2-40B4-BE49-F238E27FC236}">
                <a16:creationId xmlns:a16="http://schemas.microsoft.com/office/drawing/2014/main" id="{D46FC68B-00DC-4FEC-A452-A8AD65AE0598}"/>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6"/>
          <a:stretch>
            <a:fillRect/>
          </a:stretch>
        </p:blipFill>
        <p:spPr>
          <a:xfrm>
            <a:off x="6862575" y="5414165"/>
            <a:ext cx="1714500" cy="1402848"/>
          </a:xfrm>
          <a:prstGeom prst="rect">
            <a:avLst/>
          </a:prstGeom>
        </p:spPr>
      </p:pic>
    </p:spTree>
    <p:custDataLst>
      <p:tags r:id="rId1"/>
    </p:custDataLst>
    <p:extLst>
      <p:ext uri="{BB962C8B-B14F-4D97-AF65-F5344CB8AC3E}">
        <p14:creationId xmlns:p14="http://schemas.microsoft.com/office/powerpoint/2010/main" val="1141439988"/>
      </p:ext>
    </p:extLst>
  </p:cSld>
  <p:clrMapOvr>
    <a:masterClrMapping/>
  </p:clrMapOvr>
  <mc:AlternateContent xmlns:mc="http://schemas.openxmlformats.org/markup-compatibility/2006" xmlns:p14="http://schemas.microsoft.com/office/powerpoint/2010/main">
    <mc:Choice Requires="p14">
      <p:transition spd="slow" p14:dur="2000" advTm="110121"/>
    </mc:Choice>
    <mc:Fallback xmlns="">
      <p:transition spd="slow" advTm="1101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barn(inVertical)">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additive="base">
                                        <p:cTn id="16" dur="500" fill="hold"/>
                                        <p:tgtEl>
                                          <p:spTgt spid="9"/>
                                        </p:tgtEl>
                                        <p:attrNameLst>
                                          <p:attrName>ppt_x</p:attrName>
                                        </p:attrNameLst>
                                      </p:cBhvr>
                                      <p:tavLst>
                                        <p:tav tm="0">
                                          <p:val>
                                            <p:strVal val="#ppt_x"/>
                                          </p:val>
                                        </p:tav>
                                        <p:tav tm="100000">
                                          <p:val>
                                            <p:strVal val="#ppt_x"/>
                                          </p:val>
                                        </p:tav>
                                      </p:tavLst>
                                    </p:anim>
                                    <p:anim calcmode="lin" valueType="num">
                                      <p:cBhvr additive="base">
                                        <p:cTn id="17"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fill="hold"/>
                                        <p:tgtEl>
                                          <p:spTgt spid="12"/>
                                        </p:tgtEl>
                                        <p:attrNameLst>
                                          <p:attrName>ppt_x</p:attrName>
                                        </p:attrNameLst>
                                      </p:cBhvr>
                                      <p:tavLst>
                                        <p:tav tm="0">
                                          <p:val>
                                            <p:strVal val="#ppt_x"/>
                                          </p:val>
                                        </p:tav>
                                        <p:tav tm="100000">
                                          <p:val>
                                            <p:strVal val="#ppt_x"/>
                                          </p:val>
                                        </p:tav>
                                      </p:tavLst>
                                    </p:anim>
                                    <p:anim calcmode="lin" valueType="num">
                                      <p:cBhvr additive="base">
                                        <p:cTn id="23"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8"/>
                                        </p:tgtEl>
                                        <p:attrNameLst>
                                          <p:attrName>style.visibility</p:attrName>
                                        </p:attrNameLst>
                                      </p:cBhvr>
                                      <p:to>
                                        <p:strVal val="visible"/>
                                      </p:to>
                                    </p:set>
                                    <p:anim calcmode="lin" valueType="num">
                                      <p:cBhvr additive="base">
                                        <p:cTn id="28" dur="500" fill="hold"/>
                                        <p:tgtEl>
                                          <p:spTgt spid="8"/>
                                        </p:tgtEl>
                                        <p:attrNameLst>
                                          <p:attrName>ppt_x</p:attrName>
                                        </p:attrNameLst>
                                      </p:cBhvr>
                                      <p:tavLst>
                                        <p:tav tm="0">
                                          <p:val>
                                            <p:strVal val="#ppt_x"/>
                                          </p:val>
                                        </p:tav>
                                        <p:tav tm="100000">
                                          <p:val>
                                            <p:strVal val="#ppt_x"/>
                                          </p:val>
                                        </p:tav>
                                      </p:tavLst>
                                    </p:anim>
                                    <p:anim calcmode="lin" valueType="num">
                                      <p:cBhvr additive="base">
                                        <p:cTn id="29"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11"/>
                                        </p:tgtEl>
                                        <p:attrNameLst>
                                          <p:attrName>style.visibility</p:attrName>
                                        </p:attrNameLst>
                                      </p:cBhvr>
                                      <p:to>
                                        <p:strVal val="visible"/>
                                      </p:to>
                                    </p:set>
                                    <p:anim calcmode="lin" valueType="num">
                                      <p:cBhvr additive="base">
                                        <p:cTn id="34" dur="500" fill="hold"/>
                                        <p:tgtEl>
                                          <p:spTgt spid="11"/>
                                        </p:tgtEl>
                                        <p:attrNameLst>
                                          <p:attrName>ppt_x</p:attrName>
                                        </p:attrNameLst>
                                      </p:cBhvr>
                                      <p:tavLst>
                                        <p:tav tm="0">
                                          <p:val>
                                            <p:strVal val="#ppt_x"/>
                                          </p:val>
                                        </p:tav>
                                        <p:tav tm="100000">
                                          <p:val>
                                            <p:strVal val="#ppt_x"/>
                                          </p:val>
                                        </p:tav>
                                      </p:tavLst>
                                    </p:anim>
                                    <p:anim calcmode="lin" valueType="num">
                                      <p:cBhvr additive="base">
                                        <p:cTn id="35"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6" presetClass="entr" presetSubtype="21" fill="hold" grpId="0" nodeType="click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barn(inVertical)">
                                      <p:cBhvr>
                                        <p:cTn id="4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41" fill="hold" display="0">
                  <p:stCondLst>
                    <p:cond delay="indefinite"/>
                  </p:stCondLst>
                </p:cTn>
                <p:tgtEl>
                  <p:spTgt spid="20"/>
                </p:tgtEl>
              </p:cMediaNode>
            </p:video>
            <p:seq concurrent="1" nextAc="seek">
              <p:cTn id="42" restart="whenNotActive" fill="hold" evtFilter="cancelBubble" nodeType="interactiveSeq">
                <p:stCondLst>
                  <p:cond evt="onClick" delay="0">
                    <p:tgtEl>
                      <p:spTgt spid="20"/>
                    </p:tgtEl>
                  </p:cond>
                </p:stCondLst>
                <p:endSync evt="end" delay="0">
                  <p:rtn val="all"/>
                </p:endSync>
                <p:childTnLst>
                  <p:par>
                    <p:cTn id="43" fill="hold">
                      <p:stCondLst>
                        <p:cond delay="0"/>
                      </p:stCondLst>
                      <p:childTnLst>
                        <p:par>
                          <p:cTn id="44" fill="hold">
                            <p:stCondLst>
                              <p:cond delay="0"/>
                            </p:stCondLst>
                            <p:childTnLst>
                              <p:par>
                                <p:cTn id="45" presetID="2" presetClass="mediacall" presetSubtype="0" fill="hold" nodeType="clickEffect">
                                  <p:stCondLst>
                                    <p:cond delay="0"/>
                                  </p:stCondLst>
                                  <p:childTnLst>
                                    <p:cmd type="call" cmd="togglePause">
                                      <p:cBhvr>
                                        <p:cTn id="46" dur="1" fill="hold"/>
                                        <p:tgtEl>
                                          <p:spTgt spid="20"/>
                                        </p:tgtEl>
                                      </p:cBhvr>
                                    </p:cmd>
                                  </p:childTnLst>
                                </p:cTn>
                              </p:par>
                            </p:childTnLst>
                          </p:cTn>
                        </p:par>
                      </p:childTnLst>
                    </p:cTn>
                  </p:par>
                </p:childTnLst>
              </p:cTn>
              <p:nextCondLst>
                <p:cond evt="onClick" delay="0">
                  <p:tgtEl>
                    <p:spTgt spid="20"/>
                  </p:tgtEl>
                </p:cond>
              </p:nextCondLst>
            </p:seq>
          </p:childTnLst>
        </p:cTn>
      </p:par>
    </p:tnLst>
    <p:bldLst>
      <p:bldP spid="15" grpId="0"/>
      <p:bldP spid="8" grpId="0"/>
      <p:bldP spid="9" grpId="0"/>
      <p:bldP spid="11" grpId="0"/>
      <p:bldP spid="1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43555" y="527605"/>
            <a:ext cx="8229600" cy="771129"/>
          </a:xfrm>
        </p:spPr>
        <p:txBody>
          <a:bodyPr>
            <a:normAutofit fontScale="90000"/>
          </a:bodyPr>
          <a:lstStyle/>
          <a:p>
            <a:r>
              <a:rPr lang="en-NZ" dirty="0"/>
              <a:t>Sales Forecast</a:t>
            </a:r>
            <a:r>
              <a:rPr lang="en-US" dirty="0"/>
              <a:t>.</a:t>
            </a:r>
            <a:br>
              <a:rPr lang="en-US" dirty="0"/>
            </a:br>
            <a:endParaRPr lang="en-US" dirty="0"/>
          </a:p>
        </p:txBody>
      </p:sp>
      <p:graphicFrame>
        <p:nvGraphicFramePr>
          <p:cNvPr id="2" name="Table 1">
            <a:extLst>
              <a:ext uri="{FF2B5EF4-FFF2-40B4-BE49-F238E27FC236}">
                <a16:creationId xmlns:a16="http://schemas.microsoft.com/office/drawing/2014/main" id="{5451AFB3-3A9A-436E-B8DF-0255C957445C}"/>
              </a:ext>
            </a:extLst>
          </p:cNvPr>
          <p:cNvGraphicFramePr>
            <a:graphicFrameLocks noGrp="1"/>
          </p:cNvGraphicFramePr>
          <p:nvPr>
            <p:extLst>
              <p:ext uri="{D42A27DB-BD31-4B8C-83A1-F6EECF244321}">
                <p14:modId xmlns:p14="http://schemas.microsoft.com/office/powerpoint/2010/main" val="1505991339"/>
              </p:ext>
            </p:extLst>
          </p:nvPr>
        </p:nvGraphicFramePr>
        <p:xfrm>
          <a:off x="143554" y="4039820"/>
          <a:ext cx="8704185" cy="2595880"/>
        </p:xfrm>
        <a:graphic>
          <a:graphicData uri="http://schemas.openxmlformats.org/drawingml/2006/table">
            <a:tbl>
              <a:tblPr>
                <a:tableStyleId>{5C22544A-7EE6-4342-B048-85BDC9FD1C3A}</a:tableStyleId>
              </a:tblPr>
              <a:tblGrid>
                <a:gridCol w="3447962">
                  <a:extLst>
                    <a:ext uri="{9D8B030D-6E8A-4147-A177-3AD203B41FA5}">
                      <a16:colId xmlns:a16="http://schemas.microsoft.com/office/drawing/2014/main" val="671190385"/>
                    </a:ext>
                  </a:extLst>
                </a:gridCol>
                <a:gridCol w="1716317">
                  <a:extLst>
                    <a:ext uri="{9D8B030D-6E8A-4147-A177-3AD203B41FA5}">
                      <a16:colId xmlns:a16="http://schemas.microsoft.com/office/drawing/2014/main" val="1840163617"/>
                    </a:ext>
                  </a:extLst>
                </a:gridCol>
                <a:gridCol w="1716317">
                  <a:extLst>
                    <a:ext uri="{9D8B030D-6E8A-4147-A177-3AD203B41FA5}">
                      <a16:colId xmlns:a16="http://schemas.microsoft.com/office/drawing/2014/main" val="1494423500"/>
                    </a:ext>
                  </a:extLst>
                </a:gridCol>
                <a:gridCol w="1823589">
                  <a:extLst>
                    <a:ext uri="{9D8B030D-6E8A-4147-A177-3AD203B41FA5}">
                      <a16:colId xmlns:a16="http://schemas.microsoft.com/office/drawing/2014/main" val="2885102303"/>
                    </a:ext>
                  </a:extLst>
                </a:gridCol>
              </a:tblGrid>
              <a:tr h="228600">
                <a:tc gridSpan="4">
                  <a:txBody>
                    <a:bodyPr/>
                    <a:lstStyle/>
                    <a:p>
                      <a:pPr algn="ctr" fontAlgn="ctr"/>
                      <a:r>
                        <a:rPr lang="en-NZ" sz="1400" b="1" u="none" strike="noStrike" dirty="0">
                          <a:solidFill>
                            <a:schemeClr val="bg1"/>
                          </a:solidFill>
                          <a:effectLst/>
                        </a:rPr>
                        <a:t>Sales Forecast</a:t>
                      </a:r>
                      <a:endParaRPr lang="en-NZ" sz="1400" b="1" i="0" u="none" strike="noStrike" dirty="0">
                        <a:solidFill>
                          <a:schemeClr val="bg1"/>
                        </a:solidFill>
                        <a:effectLst/>
                        <a:latin typeface="Calibri" panose="020F0502020204030204" pitchFamily="34" charset="0"/>
                      </a:endParaRPr>
                    </a:p>
                  </a:txBody>
                  <a:tcPr marL="4763" marR="4763" marT="4763" marB="0" anchor="ctr">
                    <a:noFill/>
                  </a:tcPr>
                </a:tc>
                <a:tc hMerge="1">
                  <a:txBody>
                    <a:bodyPr/>
                    <a:lstStyle/>
                    <a:p>
                      <a:endParaRPr lang="en-NZ"/>
                    </a:p>
                  </a:txBody>
                  <a:tcPr/>
                </a:tc>
                <a:tc hMerge="1">
                  <a:txBody>
                    <a:bodyPr/>
                    <a:lstStyle/>
                    <a:p>
                      <a:endParaRPr lang="en-NZ"/>
                    </a:p>
                  </a:txBody>
                  <a:tcPr/>
                </a:tc>
                <a:tc hMerge="1">
                  <a:txBody>
                    <a:bodyPr/>
                    <a:lstStyle/>
                    <a:p>
                      <a:endParaRPr lang="en-NZ"/>
                    </a:p>
                  </a:txBody>
                  <a:tcPr/>
                </a:tc>
                <a:extLst>
                  <a:ext uri="{0D108BD9-81ED-4DB2-BD59-A6C34878D82A}">
                    <a16:rowId xmlns:a16="http://schemas.microsoft.com/office/drawing/2014/main" val="3418597322"/>
                  </a:ext>
                </a:extLst>
              </a:tr>
              <a:tr h="228600">
                <a:tc>
                  <a:txBody>
                    <a:bodyPr/>
                    <a:lstStyle/>
                    <a:p>
                      <a:pPr algn="l" fontAlgn="b"/>
                      <a:r>
                        <a:rPr lang="en-NZ" sz="1400" u="none" strike="noStrike" dirty="0">
                          <a:solidFill>
                            <a:srgbClr val="D09622"/>
                          </a:solidFill>
                          <a:effectLst/>
                        </a:rPr>
                        <a:t>Sales</a:t>
                      </a:r>
                      <a:endParaRPr lang="en-NZ" sz="1400" b="1" i="0" u="none" strike="noStrike" dirty="0">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200" u="none" strike="noStrike">
                          <a:solidFill>
                            <a:srgbClr val="D09622"/>
                          </a:solidFill>
                          <a:effectLst/>
                        </a:rPr>
                        <a:t>Y/ 2021</a:t>
                      </a:r>
                      <a:endParaRPr lang="en-NZ" sz="1200" b="1" i="0" u="none" strike="noStrike">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200" u="none" strike="noStrike">
                          <a:solidFill>
                            <a:srgbClr val="D09622"/>
                          </a:solidFill>
                          <a:effectLst/>
                        </a:rPr>
                        <a:t>Y/ 2022</a:t>
                      </a:r>
                      <a:endParaRPr lang="en-NZ" sz="1200" b="1" i="0" u="none" strike="noStrike">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200" u="none" strike="noStrike">
                          <a:solidFill>
                            <a:srgbClr val="D09622"/>
                          </a:solidFill>
                          <a:effectLst/>
                        </a:rPr>
                        <a:t>Y/ 2023</a:t>
                      </a:r>
                      <a:endParaRPr lang="en-NZ" sz="1200" b="1" i="0" u="none" strike="noStrike">
                        <a:solidFill>
                          <a:srgbClr val="D09622"/>
                        </a:solidFill>
                        <a:effectLst/>
                        <a:latin typeface="Calibri" panose="020F0502020204030204" pitchFamily="34" charset="0"/>
                      </a:endParaRPr>
                    </a:p>
                  </a:txBody>
                  <a:tcPr marL="4763" marR="4763" marT="4763" marB="0" anchor="b">
                    <a:noFill/>
                  </a:tcPr>
                </a:tc>
                <a:extLst>
                  <a:ext uri="{0D108BD9-81ED-4DB2-BD59-A6C34878D82A}">
                    <a16:rowId xmlns:a16="http://schemas.microsoft.com/office/drawing/2014/main" val="913997930"/>
                  </a:ext>
                </a:extLst>
              </a:tr>
              <a:tr h="180975">
                <a:tc>
                  <a:txBody>
                    <a:bodyPr/>
                    <a:lstStyle/>
                    <a:p>
                      <a:pPr algn="l" fontAlgn="b"/>
                      <a:r>
                        <a:rPr lang="en-NZ" sz="1100" u="none" strike="noStrike" dirty="0">
                          <a:solidFill>
                            <a:srgbClr val="D09622"/>
                          </a:solidFill>
                          <a:effectLst/>
                        </a:rPr>
                        <a:t>Coffee beverages</a:t>
                      </a:r>
                      <a:endParaRPr lang="en-NZ" sz="1100" b="0" i="0" u="none" strike="noStrike" dirty="0">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100" u="none" strike="noStrike">
                          <a:solidFill>
                            <a:srgbClr val="D09622"/>
                          </a:solidFill>
                          <a:effectLst/>
                        </a:rPr>
                        <a:t>5256000</a:t>
                      </a:r>
                      <a:endParaRPr lang="en-NZ" sz="1100" b="0" i="0" u="none" strike="noStrike">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100" u="none" strike="noStrike">
                          <a:solidFill>
                            <a:srgbClr val="D09622"/>
                          </a:solidFill>
                          <a:effectLst/>
                        </a:rPr>
                        <a:t>5781600</a:t>
                      </a:r>
                      <a:endParaRPr lang="en-NZ" sz="1100" b="0" i="0" u="none" strike="noStrike">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100" u="none" strike="noStrike">
                          <a:solidFill>
                            <a:srgbClr val="D09622"/>
                          </a:solidFill>
                          <a:effectLst/>
                        </a:rPr>
                        <a:t>6359760</a:t>
                      </a:r>
                      <a:endParaRPr lang="en-NZ" sz="1100" b="0" i="0" u="none" strike="noStrike">
                        <a:solidFill>
                          <a:srgbClr val="D09622"/>
                        </a:solidFill>
                        <a:effectLst/>
                        <a:latin typeface="Calibri" panose="020F0502020204030204" pitchFamily="34" charset="0"/>
                      </a:endParaRPr>
                    </a:p>
                  </a:txBody>
                  <a:tcPr marL="4763" marR="4763" marT="4763" marB="0" anchor="b">
                    <a:noFill/>
                  </a:tcPr>
                </a:tc>
                <a:extLst>
                  <a:ext uri="{0D108BD9-81ED-4DB2-BD59-A6C34878D82A}">
                    <a16:rowId xmlns:a16="http://schemas.microsoft.com/office/drawing/2014/main" val="2840729179"/>
                  </a:ext>
                </a:extLst>
              </a:tr>
              <a:tr h="180975">
                <a:tc>
                  <a:txBody>
                    <a:bodyPr/>
                    <a:lstStyle/>
                    <a:p>
                      <a:pPr algn="l" fontAlgn="b"/>
                      <a:r>
                        <a:rPr lang="en-NZ" sz="1100" u="none" strike="noStrike" dirty="0">
                          <a:solidFill>
                            <a:srgbClr val="D09622"/>
                          </a:solidFill>
                          <a:effectLst/>
                        </a:rPr>
                        <a:t>Coffee beans</a:t>
                      </a:r>
                      <a:endParaRPr lang="en-NZ" sz="1100" b="0" i="0" u="none" strike="noStrike" dirty="0">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100" u="none" strike="noStrike" dirty="0">
                          <a:solidFill>
                            <a:srgbClr val="D09622"/>
                          </a:solidFill>
                          <a:effectLst/>
                        </a:rPr>
                        <a:t>1314000</a:t>
                      </a:r>
                      <a:endParaRPr lang="en-NZ" sz="1100" b="0" i="0" u="none" strike="noStrike" dirty="0">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100" u="none" strike="noStrike">
                          <a:solidFill>
                            <a:srgbClr val="D09622"/>
                          </a:solidFill>
                          <a:effectLst/>
                        </a:rPr>
                        <a:t>1445400</a:t>
                      </a:r>
                      <a:endParaRPr lang="en-NZ" sz="1100" b="0" i="0" u="none" strike="noStrike">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100" u="none" strike="noStrike">
                          <a:solidFill>
                            <a:srgbClr val="D09622"/>
                          </a:solidFill>
                          <a:effectLst/>
                        </a:rPr>
                        <a:t>1589940</a:t>
                      </a:r>
                      <a:endParaRPr lang="en-NZ" sz="1100" b="0" i="0" u="none" strike="noStrike">
                        <a:solidFill>
                          <a:srgbClr val="D09622"/>
                        </a:solidFill>
                        <a:effectLst/>
                        <a:latin typeface="Calibri" panose="020F0502020204030204" pitchFamily="34" charset="0"/>
                      </a:endParaRPr>
                    </a:p>
                  </a:txBody>
                  <a:tcPr marL="4763" marR="4763" marT="4763" marB="0" anchor="b">
                    <a:noFill/>
                  </a:tcPr>
                </a:tc>
                <a:extLst>
                  <a:ext uri="{0D108BD9-81ED-4DB2-BD59-A6C34878D82A}">
                    <a16:rowId xmlns:a16="http://schemas.microsoft.com/office/drawing/2014/main" val="3473352234"/>
                  </a:ext>
                </a:extLst>
              </a:tr>
              <a:tr h="180975">
                <a:tc>
                  <a:txBody>
                    <a:bodyPr/>
                    <a:lstStyle/>
                    <a:p>
                      <a:pPr algn="l" fontAlgn="b"/>
                      <a:r>
                        <a:rPr lang="en-NZ" sz="1100" u="none" strike="noStrike">
                          <a:solidFill>
                            <a:srgbClr val="D09622"/>
                          </a:solidFill>
                          <a:effectLst/>
                        </a:rPr>
                        <a:t>Pastries, etc.</a:t>
                      </a:r>
                      <a:endParaRPr lang="en-NZ" sz="1100" b="0" i="0" u="none" strike="noStrike">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100" u="none" strike="noStrike" dirty="0">
                          <a:solidFill>
                            <a:srgbClr val="D09622"/>
                          </a:solidFill>
                          <a:effectLst/>
                        </a:rPr>
                        <a:t>2190000</a:t>
                      </a:r>
                      <a:endParaRPr lang="en-NZ" sz="1100" b="0" i="0" u="none" strike="noStrike" dirty="0">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100" u="none" strike="noStrike" dirty="0">
                          <a:solidFill>
                            <a:srgbClr val="D09622"/>
                          </a:solidFill>
                          <a:effectLst/>
                        </a:rPr>
                        <a:t>2409000</a:t>
                      </a:r>
                      <a:endParaRPr lang="en-NZ" sz="1100" b="0" i="0" u="none" strike="noStrike" dirty="0">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100" u="none" strike="noStrike" dirty="0">
                          <a:solidFill>
                            <a:srgbClr val="D09622"/>
                          </a:solidFill>
                          <a:effectLst/>
                        </a:rPr>
                        <a:t>2649900</a:t>
                      </a:r>
                      <a:endParaRPr lang="en-NZ" sz="1100" b="0" i="0" u="none" strike="noStrike" dirty="0">
                        <a:solidFill>
                          <a:srgbClr val="D09622"/>
                        </a:solidFill>
                        <a:effectLst/>
                        <a:latin typeface="Calibri" panose="020F0502020204030204" pitchFamily="34" charset="0"/>
                      </a:endParaRPr>
                    </a:p>
                  </a:txBody>
                  <a:tcPr marL="4763" marR="4763" marT="4763" marB="0" anchor="b">
                    <a:noFill/>
                  </a:tcPr>
                </a:tc>
                <a:extLst>
                  <a:ext uri="{0D108BD9-81ED-4DB2-BD59-A6C34878D82A}">
                    <a16:rowId xmlns:a16="http://schemas.microsoft.com/office/drawing/2014/main" val="2323116124"/>
                  </a:ext>
                </a:extLst>
              </a:tr>
              <a:tr h="400050">
                <a:tc>
                  <a:txBody>
                    <a:bodyPr/>
                    <a:lstStyle/>
                    <a:p>
                      <a:pPr algn="l" fontAlgn="ctr"/>
                      <a:r>
                        <a:rPr lang="en-NZ" sz="1400" u="none" strike="noStrike" dirty="0">
                          <a:solidFill>
                            <a:schemeClr val="bg1"/>
                          </a:solidFill>
                          <a:effectLst/>
                        </a:rPr>
                        <a:t>Total</a:t>
                      </a:r>
                      <a:endParaRPr lang="en-NZ" sz="1400" b="1" i="0" u="none" strike="noStrike" dirty="0">
                        <a:solidFill>
                          <a:schemeClr val="bg1"/>
                        </a:solidFill>
                        <a:effectLst/>
                        <a:latin typeface="Calibri" panose="020F0502020204030204" pitchFamily="34" charset="0"/>
                      </a:endParaRPr>
                    </a:p>
                  </a:txBody>
                  <a:tcPr marL="4763" marR="4763" marT="4763" marB="0" anchor="ctr">
                    <a:noFill/>
                  </a:tcPr>
                </a:tc>
                <a:tc>
                  <a:txBody>
                    <a:bodyPr/>
                    <a:lstStyle/>
                    <a:p>
                      <a:pPr algn="ctr" fontAlgn="ctr"/>
                      <a:r>
                        <a:rPr lang="en-NZ" sz="1100" u="none" strike="noStrike" dirty="0">
                          <a:solidFill>
                            <a:schemeClr val="bg1"/>
                          </a:solidFill>
                          <a:effectLst/>
                        </a:rPr>
                        <a:t>EGP 8,760,000.00</a:t>
                      </a:r>
                      <a:endParaRPr lang="en-NZ" sz="1100" b="1" i="0" u="none" strike="noStrike" dirty="0">
                        <a:solidFill>
                          <a:schemeClr val="bg1"/>
                        </a:solidFill>
                        <a:effectLst/>
                        <a:latin typeface="Calibri" panose="020F0502020204030204" pitchFamily="34" charset="0"/>
                      </a:endParaRPr>
                    </a:p>
                  </a:txBody>
                  <a:tcPr marL="4763" marR="4763" marT="4763" marB="0" anchor="ctr">
                    <a:noFill/>
                  </a:tcPr>
                </a:tc>
                <a:tc>
                  <a:txBody>
                    <a:bodyPr/>
                    <a:lstStyle/>
                    <a:p>
                      <a:pPr algn="ctr" fontAlgn="ctr"/>
                      <a:r>
                        <a:rPr lang="en-NZ" sz="1100" u="none" strike="noStrike" dirty="0">
                          <a:solidFill>
                            <a:schemeClr val="bg1"/>
                          </a:solidFill>
                          <a:effectLst/>
                        </a:rPr>
                        <a:t>EGP 9,636,000.00</a:t>
                      </a:r>
                      <a:endParaRPr lang="en-NZ" sz="1100" b="1" i="0" u="none" strike="noStrike" dirty="0">
                        <a:solidFill>
                          <a:schemeClr val="bg1"/>
                        </a:solidFill>
                        <a:effectLst/>
                        <a:latin typeface="Calibri" panose="020F0502020204030204" pitchFamily="34" charset="0"/>
                      </a:endParaRPr>
                    </a:p>
                  </a:txBody>
                  <a:tcPr marL="4763" marR="4763" marT="4763" marB="0" anchor="ctr">
                    <a:noFill/>
                  </a:tcPr>
                </a:tc>
                <a:tc>
                  <a:txBody>
                    <a:bodyPr/>
                    <a:lstStyle/>
                    <a:p>
                      <a:pPr algn="ctr" fontAlgn="ctr"/>
                      <a:r>
                        <a:rPr lang="en-NZ" sz="1100" u="none" strike="noStrike" dirty="0">
                          <a:solidFill>
                            <a:schemeClr val="bg1"/>
                          </a:solidFill>
                          <a:effectLst/>
                        </a:rPr>
                        <a:t>EGP 10,599,600.00</a:t>
                      </a:r>
                      <a:endParaRPr lang="en-NZ" sz="1100" b="1" i="0" u="none" strike="noStrike" dirty="0">
                        <a:solidFill>
                          <a:schemeClr val="bg1"/>
                        </a:solidFill>
                        <a:effectLst/>
                        <a:latin typeface="Calibri" panose="020F0502020204030204" pitchFamily="34" charset="0"/>
                      </a:endParaRPr>
                    </a:p>
                  </a:txBody>
                  <a:tcPr marL="4763" marR="4763" marT="4763" marB="0" anchor="ctr">
                    <a:noFill/>
                  </a:tcPr>
                </a:tc>
                <a:extLst>
                  <a:ext uri="{0D108BD9-81ED-4DB2-BD59-A6C34878D82A}">
                    <a16:rowId xmlns:a16="http://schemas.microsoft.com/office/drawing/2014/main" val="1527971923"/>
                  </a:ext>
                </a:extLst>
              </a:tr>
              <a:tr h="228600">
                <a:tc>
                  <a:txBody>
                    <a:bodyPr/>
                    <a:lstStyle/>
                    <a:p>
                      <a:pPr algn="l" fontAlgn="b"/>
                      <a:r>
                        <a:rPr lang="en-NZ" sz="1400" u="none" strike="noStrike">
                          <a:solidFill>
                            <a:srgbClr val="D09622"/>
                          </a:solidFill>
                          <a:effectLst/>
                        </a:rPr>
                        <a:t>Direct Cost of Sales</a:t>
                      </a:r>
                      <a:endParaRPr lang="en-NZ" sz="1400" b="1" i="0" u="none" strike="noStrike">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200" u="none" strike="noStrike" dirty="0">
                          <a:solidFill>
                            <a:srgbClr val="D09622"/>
                          </a:solidFill>
                          <a:effectLst/>
                        </a:rPr>
                        <a:t>Y/ 2021</a:t>
                      </a:r>
                      <a:endParaRPr lang="en-NZ" sz="1200" b="1" i="0" u="none" strike="noStrike" dirty="0">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200" u="none" strike="noStrike" dirty="0">
                          <a:solidFill>
                            <a:srgbClr val="D09622"/>
                          </a:solidFill>
                          <a:effectLst/>
                        </a:rPr>
                        <a:t>Y/ 2022</a:t>
                      </a:r>
                      <a:endParaRPr lang="en-NZ" sz="1200" b="1" i="0" u="none" strike="noStrike" dirty="0">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200" u="none" strike="noStrike" dirty="0">
                          <a:solidFill>
                            <a:srgbClr val="D09622"/>
                          </a:solidFill>
                          <a:effectLst/>
                        </a:rPr>
                        <a:t>Y/ 2023</a:t>
                      </a:r>
                      <a:endParaRPr lang="en-NZ" sz="1200" b="1" i="0" u="none" strike="noStrike" dirty="0">
                        <a:solidFill>
                          <a:srgbClr val="D09622"/>
                        </a:solidFill>
                        <a:effectLst/>
                        <a:latin typeface="Calibri" panose="020F0502020204030204" pitchFamily="34" charset="0"/>
                      </a:endParaRPr>
                    </a:p>
                  </a:txBody>
                  <a:tcPr marL="4763" marR="4763" marT="4763" marB="0" anchor="b">
                    <a:noFill/>
                  </a:tcPr>
                </a:tc>
                <a:extLst>
                  <a:ext uri="{0D108BD9-81ED-4DB2-BD59-A6C34878D82A}">
                    <a16:rowId xmlns:a16="http://schemas.microsoft.com/office/drawing/2014/main" val="3460647777"/>
                  </a:ext>
                </a:extLst>
              </a:tr>
              <a:tr h="180975">
                <a:tc>
                  <a:txBody>
                    <a:bodyPr/>
                    <a:lstStyle/>
                    <a:p>
                      <a:pPr algn="l" fontAlgn="b"/>
                      <a:r>
                        <a:rPr lang="en-NZ" sz="1100" u="none" strike="noStrike">
                          <a:solidFill>
                            <a:srgbClr val="D09622"/>
                          </a:solidFill>
                          <a:effectLst/>
                        </a:rPr>
                        <a:t>Coffee beverages</a:t>
                      </a:r>
                      <a:endParaRPr lang="en-NZ" sz="1100" b="0" i="0" u="none" strike="noStrike">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100" u="none" strike="noStrike">
                          <a:solidFill>
                            <a:srgbClr val="D09622"/>
                          </a:solidFill>
                          <a:effectLst/>
                        </a:rPr>
                        <a:t>1314000</a:t>
                      </a:r>
                      <a:endParaRPr lang="en-NZ" sz="1100" b="0" i="0" u="none" strike="noStrike">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100" u="none" strike="noStrike">
                          <a:solidFill>
                            <a:srgbClr val="D09622"/>
                          </a:solidFill>
                          <a:effectLst/>
                        </a:rPr>
                        <a:t>1445400</a:t>
                      </a:r>
                      <a:endParaRPr lang="en-NZ" sz="1100" b="0" i="0" u="none" strike="noStrike">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100" u="none" strike="noStrike" dirty="0">
                          <a:solidFill>
                            <a:srgbClr val="D09622"/>
                          </a:solidFill>
                          <a:effectLst/>
                        </a:rPr>
                        <a:t>1589940</a:t>
                      </a:r>
                      <a:endParaRPr lang="en-NZ" sz="1100" b="0" i="0" u="none" strike="noStrike" dirty="0">
                        <a:solidFill>
                          <a:srgbClr val="D09622"/>
                        </a:solidFill>
                        <a:effectLst/>
                        <a:latin typeface="Calibri" panose="020F0502020204030204" pitchFamily="34" charset="0"/>
                      </a:endParaRPr>
                    </a:p>
                  </a:txBody>
                  <a:tcPr marL="4763" marR="4763" marT="4763" marB="0" anchor="b">
                    <a:noFill/>
                  </a:tcPr>
                </a:tc>
                <a:extLst>
                  <a:ext uri="{0D108BD9-81ED-4DB2-BD59-A6C34878D82A}">
                    <a16:rowId xmlns:a16="http://schemas.microsoft.com/office/drawing/2014/main" val="1707842483"/>
                  </a:ext>
                </a:extLst>
              </a:tr>
              <a:tr h="180975">
                <a:tc>
                  <a:txBody>
                    <a:bodyPr/>
                    <a:lstStyle/>
                    <a:p>
                      <a:pPr algn="l" fontAlgn="b"/>
                      <a:r>
                        <a:rPr lang="en-NZ" sz="1100" u="none" strike="noStrike">
                          <a:solidFill>
                            <a:srgbClr val="D09622"/>
                          </a:solidFill>
                          <a:effectLst/>
                        </a:rPr>
                        <a:t>Coffee beans</a:t>
                      </a:r>
                      <a:endParaRPr lang="en-NZ" sz="1100" b="0" i="0" u="none" strike="noStrike">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100" u="none" strike="noStrike">
                          <a:solidFill>
                            <a:srgbClr val="D09622"/>
                          </a:solidFill>
                          <a:effectLst/>
                        </a:rPr>
                        <a:t>657000</a:t>
                      </a:r>
                      <a:endParaRPr lang="en-NZ" sz="1100" b="0" i="0" u="none" strike="noStrike">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100" u="none" strike="noStrike" dirty="0">
                          <a:solidFill>
                            <a:srgbClr val="D09622"/>
                          </a:solidFill>
                          <a:effectLst/>
                        </a:rPr>
                        <a:t>722700</a:t>
                      </a:r>
                      <a:endParaRPr lang="en-NZ" sz="1100" b="0" i="0" u="none" strike="noStrike" dirty="0">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100" u="none" strike="noStrike" dirty="0">
                          <a:solidFill>
                            <a:srgbClr val="D09622"/>
                          </a:solidFill>
                          <a:effectLst/>
                        </a:rPr>
                        <a:t>794970</a:t>
                      </a:r>
                      <a:endParaRPr lang="en-NZ" sz="1100" b="0" i="0" u="none" strike="noStrike" dirty="0">
                        <a:solidFill>
                          <a:srgbClr val="D09622"/>
                        </a:solidFill>
                        <a:effectLst/>
                        <a:latin typeface="Calibri" panose="020F0502020204030204" pitchFamily="34" charset="0"/>
                      </a:endParaRPr>
                    </a:p>
                  </a:txBody>
                  <a:tcPr marL="4763" marR="4763" marT="4763" marB="0" anchor="b">
                    <a:noFill/>
                  </a:tcPr>
                </a:tc>
                <a:extLst>
                  <a:ext uri="{0D108BD9-81ED-4DB2-BD59-A6C34878D82A}">
                    <a16:rowId xmlns:a16="http://schemas.microsoft.com/office/drawing/2014/main" val="2222427305"/>
                  </a:ext>
                </a:extLst>
              </a:tr>
              <a:tr h="376555">
                <a:tc>
                  <a:txBody>
                    <a:bodyPr/>
                    <a:lstStyle/>
                    <a:p>
                      <a:pPr algn="l" fontAlgn="b"/>
                      <a:r>
                        <a:rPr lang="en-NZ" sz="1100" u="none" strike="noStrike">
                          <a:solidFill>
                            <a:srgbClr val="D09622"/>
                          </a:solidFill>
                          <a:effectLst/>
                        </a:rPr>
                        <a:t>Pastries, etc.</a:t>
                      </a:r>
                      <a:endParaRPr lang="en-NZ" sz="1100" b="0" i="0" u="none" strike="noStrike">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100" u="none" strike="noStrike">
                          <a:solidFill>
                            <a:srgbClr val="D09622"/>
                          </a:solidFill>
                          <a:effectLst/>
                        </a:rPr>
                        <a:t>1095000</a:t>
                      </a:r>
                      <a:endParaRPr lang="en-NZ" sz="1100" b="0" i="0" u="none" strike="noStrike">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100" u="none" strike="noStrike" dirty="0">
                          <a:solidFill>
                            <a:srgbClr val="D09622"/>
                          </a:solidFill>
                          <a:effectLst/>
                        </a:rPr>
                        <a:t>1204500</a:t>
                      </a:r>
                      <a:endParaRPr lang="en-NZ" sz="1100" b="0" i="0" u="none" strike="noStrike" dirty="0">
                        <a:solidFill>
                          <a:srgbClr val="D09622"/>
                        </a:solidFill>
                        <a:effectLst/>
                        <a:latin typeface="Calibri" panose="020F0502020204030204" pitchFamily="34" charset="0"/>
                      </a:endParaRPr>
                    </a:p>
                  </a:txBody>
                  <a:tcPr marL="4763" marR="4763" marT="4763" marB="0" anchor="b">
                    <a:noFill/>
                  </a:tcPr>
                </a:tc>
                <a:tc>
                  <a:txBody>
                    <a:bodyPr/>
                    <a:lstStyle/>
                    <a:p>
                      <a:pPr algn="ctr" fontAlgn="b"/>
                      <a:r>
                        <a:rPr lang="en-NZ" sz="1100" u="none" strike="noStrike" dirty="0">
                          <a:solidFill>
                            <a:srgbClr val="D09622"/>
                          </a:solidFill>
                          <a:effectLst/>
                        </a:rPr>
                        <a:t>1324950</a:t>
                      </a:r>
                      <a:endParaRPr lang="en-NZ" sz="1100" b="0" i="0" u="none" strike="noStrike" dirty="0">
                        <a:solidFill>
                          <a:srgbClr val="D09622"/>
                        </a:solidFill>
                        <a:effectLst/>
                        <a:latin typeface="Calibri" panose="020F0502020204030204" pitchFamily="34" charset="0"/>
                      </a:endParaRPr>
                    </a:p>
                  </a:txBody>
                  <a:tcPr marL="4763" marR="4763" marT="4763" marB="0" anchor="b">
                    <a:noFill/>
                  </a:tcPr>
                </a:tc>
                <a:extLst>
                  <a:ext uri="{0D108BD9-81ED-4DB2-BD59-A6C34878D82A}">
                    <a16:rowId xmlns:a16="http://schemas.microsoft.com/office/drawing/2014/main" val="2136761105"/>
                  </a:ext>
                </a:extLst>
              </a:tr>
              <a:tr h="228600">
                <a:tc>
                  <a:txBody>
                    <a:bodyPr/>
                    <a:lstStyle/>
                    <a:p>
                      <a:pPr algn="l" fontAlgn="ctr"/>
                      <a:r>
                        <a:rPr lang="en-GB" sz="1400" u="none" strike="noStrike" dirty="0">
                          <a:solidFill>
                            <a:schemeClr val="bg1"/>
                          </a:solidFill>
                          <a:effectLst/>
                        </a:rPr>
                        <a:t>Subtotal Direct Cost of Sales</a:t>
                      </a:r>
                      <a:endParaRPr lang="en-GB" sz="1400" b="1" i="0" u="none" strike="noStrike" dirty="0">
                        <a:solidFill>
                          <a:schemeClr val="bg1"/>
                        </a:solidFill>
                        <a:effectLst/>
                        <a:latin typeface="Calibri" panose="020F0502020204030204" pitchFamily="34" charset="0"/>
                      </a:endParaRPr>
                    </a:p>
                  </a:txBody>
                  <a:tcPr marL="4763" marR="4763" marT="4763" marB="0" anchor="ctr">
                    <a:noFill/>
                  </a:tcPr>
                </a:tc>
                <a:tc>
                  <a:txBody>
                    <a:bodyPr/>
                    <a:lstStyle/>
                    <a:p>
                      <a:pPr algn="ctr" fontAlgn="ctr"/>
                      <a:r>
                        <a:rPr lang="en-NZ" sz="1100" u="none" strike="noStrike" dirty="0">
                          <a:solidFill>
                            <a:schemeClr val="bg1"/>
                          </a:solidFill>
                          <a:effectLst/>
                        </a:rPr>
                        <a:t>EGP 3,066,000.00</a:t>
                      </a:r>
                      <a:endParaRPr lang="en-NZ" sz="1100" b="1" i="0" u="none" strike="noStrike" dirty="0">
                        <a:solidFill>
                          <a:schemeClr val="bg1"/>
                        </a:solidFill>
                        <a:effectLst/>
                        <a:latin typeface="Calibri" panose="020F0502020204030204" pitchFamily="34" charset="0"/>
                      </a:endParaRPr>
                    </a:p>
                  </a:txBody>
                  <a:tcPr marL="4763" marR="4763" marT="4763" marB="0" anchor="ctr">
                    <a:noFill/>
                  </a:tcPr>
                </a:tc>
                <a:tc>
                  <a:txBody>
                    <a:bodyPr/>
                    <a:lstStyle/>
                    <a:p>
                      <a:pPr algn="ctr" fontAlgn="ctr"/>
                      <a:r>
                        <a:rPr lang="en-NZ" sz="1100" u="none" strike="noStrike" dirty="0">
                          <a:solidFill>
                            <a:schemeClr val="bg1"/>
                          </a:solidFill>
                          <a:effectLst/>
                        </a:rPr>
                        <a:t>EGP 3,372,600.00</a:t>
                      </a:r>
                      <a:endParaRPr lang="en-NZ" sz="1100" b="1" i="0" u="none" strike="noStrike" dirty="0">
                        <a:solidFill>
                          <a:schemeClr val="bg1"/>
                        </a:solidFill>
                        <a:effectLst/>
                        <a:latin typeface="Calibri" panose="020F0502020204030204" pitchFamily="34" charset="0"/>
                      </a:endParaRPr>
                    </a:p>
                  </a:txBody>
                  <a:tcPr marL="4763" marR="4763" marT="4763" marB="0" anchor="ctr">
                    <a:noFill/>
                  </a:tcPr>
                </a:tc>
                <a:tc>
                  <a:txBody>
                    <a:bodyPr/>
                    <a:lstStyle/>
                    <a:p>
                      <a:pPr algn="ctr" fontAlgn="ctr"/>
                      <a:r>
                        <a:rPr lang="en-NZ" sz="1100" u="none" strike="noStrike" dirty="0">
                          <a:solidFill>
                            <a:schemeClr val="bg1"/>
                          </a:solidFill>
                          <a:effectLst/>
                        </a:rPr>
                        <a:t>EGP 3,709,860.00</a:t>
                      </a:r>
                      <a:endParaRPr lang="en-NZ" sz="1100" b="1" i="0" u="none" strike="noStrike" dirty="0">
                        <a:solidFill>
                          <a:schemeClr val="bg1"/>
                        </a:solidFill>
                        <a:effectLst/>
                        <a:latin typeface="Calibri" panose="020F0502020204030204" pitchFamily="34" charset="0"/>
                      </a:endParaRPr>
                    </a:p>
                  </a:txBody>
                  <a:tcPr marL="4763" marR="4763" marT="4763" marB="0" anchor="ctr">
                    <a:noFill/>
                  </a:tcPr>
                </a:tc>
                <a:extLst>
                  <a:ext uri="{0D108BD9-81ED-4DB2-BD59-A6C34878D82A}">
                    <a16:rowId xmlns:a16="http://schemas.microsoft.com/office/drawing/2014/main" val="2841595471"/>
                  </a:ext>
                </a:extLst>
              </a:tr>
            </a:tbl>
          </a:graphicData>
        </a:graphic>
      </p:graphicFrame>
      <p:sp>
        <p:nvSpPr>
          <p:cNvPr id="14" name="Rectangle 13">
            <a:extLst>
              <a:ext uri="{FF2B5EF4-FFF2-40B4-BE49-F238E27FC236}">
                <a16:creationId xmlns:a16="http://schemas.microsoft.com/office/drawing/2014/main" id="{D4A168C8-169E-44CE-987F-06576B5BBC42}"/>
              </a:ext>
            </a:extLst>
          </p:cNvPr>
          <p:cNvSpPr/>
          <p:nvPr/>
        </p:nvSpPr>
        <p:spPr>
          <a:xfrm>
            <a:off x="5640935" y="1443835"/>
            <a:ext cx="3350360" cy="2862322"/>
          </a:xfrm>
          <a:prstGeom prst="rect">
            <a:avLst/>
          </a:prstGeom>
        </p:spPr>
        <p:txBody>
          <a:bodyPr wrap="square">
            <a:spAutoFit/>
          </a:bodyPr>
          <a:lstStyle/>
          <a:p>
            <a:r>
              <a:rPr lang="en-NZ" b="1" dirty="0">
                <a:solidFill>
                  <a:schemeClr val="bg1"/>
                </a:solidFill>
              </a:rPr>
              <a:t>Sales Forecast.</a:t>
            </a:r>
          </a:p>
          <a:p>
            <a:r>
              <a:rPr lang="en-NZ" sz="1600" dirty="0">
                <a:solidFill>
                  <a:schemeClr val="bg1"/>
                </a:solidFill>
              </a:rPr>
              <a:t>AraBusta Café sales forecasting assumption will have 10% increases in sales in each year from the Y/ 2021 to be EGP 8,760,000.00  till the </a:t>
            </a:r>
          </a:p>
          <a:p>
            <a:r>
              <a:rPr lang="en-NZ" sz="1600" dirty="0">
                <a:solidFill>
                  <a:schemeClr val="bg1"/>
                </a:solidFill>
              </a:rPr>
              <a:t>Y/ EGP 10,599,600.00.</a:t>
            </a:r>
          </a:p>
          <a:p>
            <a:r>
              <a:rPr lang="en-NZ" sz="1600" dirty="0">
                <a:solidFill>
                  <a:schemeClr val="bg1"/>
                </a:solidFill>
              </a:rPr>
              <a:t>As well as the direct cost will increase also 10% each year to be in Y/2021 EGP 3,066,000.00 Till Y/ 2023 to be EGP 3,709,860.00</a:t>
            </a:r>
          </a:p>
          <a:p>
            <a:endParaRPr lang="en-NZ" dirty="0">
              <a:solidFill>
                <a:schemeClr val="bg1"/>
              </a:solidFill>
            </a:endParaRPr>
          </a:p>
        </p:txBody>
      </p:sp>
      <p:graphicFrame>
        <p:nvGraphicFramePr>
          <p:cNvPr id="6" name="Chart 5">
            <a:extLst>
              <a:ext uri="{FF2B5EF4-FFF2-40B4-BE49-F238E27FC236}">
                <a16:creationId xmlns:a16="http://schemas.microsoft.com/office/drawing/2014/main" id="{42515222-C649-44C0-AA26-5A4A427AACF7}"/>
              </a:ext>
            </a:extLst>
          </p:cNvPr>
          <p:cNvGraphicFramePr>
            <a:graphicFrameLocks/>
          </p:cNvGraphicFramePr>
          <p:nvPr>
            <p:extLst>
              <p:ext uri="{D42A27DB-BD31-4B8C-83A1-F6EECF244321}">
                <p14:modId xmlns:p14="http://schemas.microsoft.com/office/powerpoint/2010/main" val="2592629752"/>
              </p:ext>
            </p:extLst>
          </p:nvPr>
        </p:nvGraphicFramePr>
        <p:xfrm>
          <a:off x="0" y="1138425"/>
          <a:ext cx="5487040" cy="2888457"/>
        </p:xfrm>
        <a:graphic>
          <a:graphicData uri="http://schemas.openxmlformats.org/drawingml/2006/chart">
            <c:chart xmlns:c="http://schemas.openxmlformats.org/drawingml/2006/chart" xmlns:r="http://schemas.openxmlformats.org/officeDocument/2006/relationships" r:id="rId5"/>
          </a:graphicData>
        </a:graphic>
      </p:graphicFrame>
      <p:pic>
        <p:nvPicPr>
          <p:cNvPr id="7" name="Video 6">
            <a:hlinkClick r:id="" action="ppaction://media"/>
            <a:extLst>
              <a:ext uri="{FF2B5EF4-FFF2-40B4-BE49-F238E27FC236}">
                <a16:creationId xmlns:a16="http://schemas.microsoft.com/office/drawing/2014/main" id="{D1E77E34-83ED-4D04-9B54-BE50B0A4FA1D}"/>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6"/>
          <a:stretch>
            <a:fillRect/>
          </a:stretch>
        </p:blipFill>
        <p:spPr>
          <a:xfrm>
            <a:off x="7285945" y="-15267"/>
            <a:ext cx="1714500" cy="1714500"/>
          </a:xfrm>
          <a:prstGeom prst="rect">
            <a:avLst/>
          </a:prstGeom>
        </p:spPr>
      </p:pic>
    </p:spTree>
    <p:custDataLst>
      <p:tags r:id="rId1"/>
    </p:custDataLst>
    <p:extLst>
      <p:ext uri="{BB962C8B-B14F-4D97-AF65-F5344CB8AC3E}">
        <p14:creationId xmlns:p14="http://schemas.microsoft.com/office/powerpoint/2010/main" val="62421426"/>
      </p:ext>
    </p:extLst>
  </p:cSld>
  <p:clrMapOvr>
    <a:masterClrMapping/>
  </p:clrMapOvr>
  <mc:AlternateContent xmlns:mc="http://schemas.openxmlformats.org/markup-compatibility/2006" xmlns:p14="http://schemas.microsoft.com/office/powerpoint/2010/main">
    <mc:Choice Requires="p14">
      <p:transition spd="slow" p14:dur="2000" advTm="40134"/>
    </mc:Choice>
    <mc:Fallback xmlns="">
      <p:transition spd="slow" advTm="401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16" presetClass="entr" presetSubtype="21"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animEffect transition="in" filter="barn(inVertical)">
                                      <p:cBhvr>
                                        <p:cTn id="9" dur="500"/>
                                        <p:tgtEl>
                                          <p:spTgt spid="14"/>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down)">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5" fill="hold" display="0">
                  <p:stCondLst>
                    <p:cond delay="indefinite"/>
                  </p:stCondLst>
                </p:cTn>
                <p:tgtEl>
                  <p:spTgt spid="7"/>
                </p:tgtEl>
              </p:cMediaNode>
            </p:video>
            <p:seq concurrent="1" nextAc="seek">
              <p:cTn id="16" restart="whenNotActive" fill="hold" evtFilter="cancelBubble" nodeType="interactiveSeq">
                <p:stCondLst>
                  <p:cond evt="onClick" delay="0">
                    <p:tgtEl>
                      <p:spTgt spid="7"/>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7"/>
                                        </p:tgtEl>
                                      </p:cBhvr>
                                    </p:cmd>
                                  </p:childTnLst>
                                </p:cTn>
                              </p:par>
                            </p:childTnLst>
                          </p:cTn>
                        </p:par>
                      </p:childTnLst>
                    </p:cTn>
                  </p:par>
                </p:childTnLst>
              </p:cTn>
              <p:nextCondLst>
                <p:cond evt="onClick" delay="0">
                  <p:tgtEl>
                    <p:spTgt spid="7"/>
                  </p:tgtEl>
                </p:cond>
              </p:nextCondLst>
            </p:seq>
          </p:childTnLst>
        </p:cTn>
      </p:par>
    </p:tnLst>
    <p:bldLst>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43555" y="374900"/>
            <a:ext cx="8229600" cy="771129"/>
          </a:xfrm>
        </p:spPr>
        <p:txBody>
          <a:bodyPr>
            <a:normAutofit fontScale="90000"/>
          </a:bodyPr>
          <a:lstStyle/>
          <a:p>
            <a:r>
              <a:rPr lang="en-GB"/>
              <a:t>Financial Plan</a:t>
            </a:r>
            <a:r>
              <a:rPr lang="en-US"/>
              <a:t>.</a:t>
            </a:r>
            <a:br>
              <a:rPr lang="en-US"/>
            </a:br>
            <a:endParaRPr lang="en-US" dirty="0"/>
          </a:p>
        </p:txBody>
      </p:sp>
      <p:sp>
        <p:nvSpPr>
          <p:cNvPr id="14" name="Rectangle 13">
            <a:extLst>
              <a:ext uri="{FF2B5EF4-FFF2-40B4-BE49-F238E27FC236}">
                <a16:creationId xmlns:a16="http://schemas.microsoft.com/office/drawing/2014/main" id="{D4A168C8-169E-44CE-987F-06576B5BBC42}"/>
              </a:ext>
            </a:extLst>
          </p:cNvPr>
          <p:cNvSpPr/>
          <p:nvPr/>
        </p:nvSpPr>
        <p:spPr>
          <a:xfrm>
            <a:off x="754375" y="4192525"/>
            <a:ext cx="7940660" cy="1138773"/>
          </a:xfrm>
          <a:prstGeom prst="rect">
            <a:avLst/>
          </a:prstGeom>
        </p:spPr>
        <p:txBody>
          <a:bodyPr wrap="square">
            <a:spAutoFit/>
          </a:bodyPr>
          <a:lstStyle/>
          <a:p>
            <a:r>
              <a:rPr lang="en-NZ" b="1" dirty="0">
                <a:solidFill>
                  <a:schemeClr val="bg1"/>
                </a:solidFill>
              </a:rPr>
              <a:t>Projected cash Flow .</a:t>
            </a:r>
          </a:p>
          <a:p>
            <a:r>
              <a:rPr lang="en-NZ" sz="1600" dirty="0">
                <a:solidFill>
                  <a:schemeClr val="bg1"/>
                </a:solidFill>
              </a:rPr>
              <a:t>AraBusta Café project cash balance in 2021 will EGP 4,150,870.00 to reach the amount on EGP 10,644,690.00 in 2023</a:t>
            </a:r>
          </a:p>
          <a:p>
            <a:endParaRPr lang="en-NZ" dirty="0">
              <a:solidFill>
                <a:schemeClr val="bg1"/>
              </a:solidFill>
            </a:endParaRPr>
          </a:p>
        </p:txBody>
      </p:sp>
      <p:sp>
        <p:nvSpPr>
          <p:cNvPr id="7" name="Rectangle 6">
            <a:extLst>
              <a:ext uri="{FF2B5EF4-FFF2-40B4-BE49-F238E27FC236}">
                <a16:creationId xmlns:a16="http://schemas.microsoft.com/office/drawing/2014/main" id="{23A80F03-1016-4567-B3F3-4EA377F8A51D}"/>
              </a:ext>
            </a:extLst>
          </p:cNvPr>
          <p:cNvSpPr/>
          <p:nvPr/>
        </p:nvSpPr>
        <p:spPr>
          <a:xfrm>
            <a:off x="754375" y="5108755"/>
            <a:ext cx="7940660" cy="1754326"/>
          </a:xfrm>
          <a:prstGeom prst="rect">
            <a:avLst/>
          </a:prstGeom>
        </p:spPr>
        <p:txBody>
          <a:bodyPr wrap="square">
            <a:spAutoFit/>
          </a:bodyPr>
          <a:lstStyle/>
          <a:p>
            <a:r>
              <a:rPr lang="en-NZ" b="1" dirty="0">
                <a:solidFill>
                  <a:schemeClr val="bg1"/>
                </a:solidFill>
              </a:rPr>
              <a:t>In addition the projected cash balance in Jan 2021 </a:t>
            </a:r>
            <a:r>
              <a:rPr lang="en-NZ" dirty="0">
                <a:solidFill>
                  <a:schemeClr val="bg1"/>
                </a:solidFill>
              </a:rPr>
              <a:t>EGP 1132.6 M and will reach to EGP 4150.9 M by Dec 2021</a:t>
            </a:r>
          </a:p>
          <a:p>
            <a:endParaRPr lang="en-NZ" dirty="0">
              <a:solidFill>
                <a:schemeClr val="bg1"/>
              </a:solidFill>
            </a:endParaRPr>
          </a:p>
          <a:p>
            <a:r>
              <a:rPr lang="en-NZ" dirty="0">
                <a:solidFill>
                  <a:schemeClr val="bg1"/>
                </a:solidFill>
              </a:rPr>
              <a:t>AraBusta Net cash flow in Jan 2021 will be EGP 125,761.00 and will reach to EGP 3,144,025.00 by December 2021. </a:t>
            </a:r>
            <a:endParaRPr lang="en-NZ" sz="1600" dirty="0">
              <a:solidFill>
                <a:schemeClr val="bg1"/>
              </a:solidFill>
            </a:endParaRPr>
          </a:p>
          <a:p>
            <a:endParaRPr lang="en-NZ" dirty="0">
              <a:solidFill>
                <a:schemeClr val="bg1"/>
              </a:solidFill>
            </a:endParaRPr>
          </a:p>
        </p:txBody>
      </p:sp>
      <p:graphicFrame>
        <p:nvGraphicFramePr>
          <p:cNvPr id="8" name="Chart 7">
            <a:extLst>
              <a:ext uri="{FF2B5EF4-FFF2-40B4-BE49-F238E27FC236}">
                <a16:creationId xmlns:a16="http://schemas.microsoft.com/office/drawing/2014/main" id="{1643A140-6D7B-440E-B332-BB87AEBD4C6F}"/>
              </a:ext>
            </a:extLst>
          </p:cNvPr>
          <p:cNvGraphicFramePr>
            <a:graphicFrameLocks/>
          </p:cNvGraphicFramePr>
          <p:nvPr>
            <p:extLst>
              <p:ext uri="{D42A27DB-BD31-4B8C-83A1-F6EECF244321}">
                <p14:modId xmlns:p14="http://schemas.microsoft.com/office/powerpoint/2010/main" val="4204865088"/>
              </p:ext>
            </p:extLst>
          </p:nvPr>
        </p:nvGraphicFramePr>
        <p:xfrm>
          <a:off x="1212490" y="1293875"/>
          <a:ext cx="6108200" cy="2743200"/>
        </p:xfrm>
        <a:graphic>
          <a:graphicData uri="http://schemas.openxmlformats.org/drawingml/2006/chart">
            <c:chart xmlns:c="http://schemas.openxmlformats.org/drawingml/2006/chart" xmlns:r="http://schemas.openxmlformats.org/officeDocument/2006/relationships" r:id="rId5"/>
          </a:graphicData>
        </a:graphic>
      </p:graphicFrame>
      <p:pic>
        <p:nvPicPr>
          <p:cNvPr id="12" name="Video 11">
            <a:hlinkClick r:id="" action="ppaction://media"/>
            <a:extLst>
              <a:ext uri="{FF2B5EF4-FFF2-40B4-BE49-F238E27FC236}">
                <a16:creationId xmlns:a16="http://schemas.microsoft.com/office/drawing/2014/main" id="{94909E92-F64F-4B86-A562-4E3150CDCD16}"/>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6"/>
          <a:stretch>
            <a:fillRect/>
          </a:stretch>
        </p:blipFill>
        <p:spPr>
          <a:xfrm>
            <a:off x="7429500" y="2270142"/>
            <a:ext cx="1714500" cy="1714500"/>
          </a:xfrm>
          <a:prstGeom prst="rect">
            <a:avLst/>
          </a:prstGeom>
        </p:spPr>
      </p:pic>
    </p:spTree>
    <p:custDataLst>
      <p:tags r:id="rId1"/>
    </p:custDataLst>
    <p:extLst>
      <p:ext uri="{BB962C8B-B14F-4D97-AF65-F5344CB8AC3E}">
        <p14:creationId xmlns:p14="http://schemas.microsoft.com/office/powerpoint/2010/main" val="3094287267"/>
      </p:ext>
    </p:extLst>
  </p:cSld>
  <p:clrMapOvr>
    <a:masterClrMapping/>
  </p:clrMapOvr>
  <mc:AlternateContent xmlns:mc="http://schemas.openxmlformats.org/markup-compatibility/2006" xmlns:p14="http://schemas.microsoft.com/office/powerpoint/2010/main">
    <mc:Choice Requires="p14">
      <p:transition spd="slow" p14:dur="2000" advTm="52249"/>
    </mc:Choice>
    <mc:Fallback xmlns="">
      <p:transition spd="slow" advTm="522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barn(inVertical)">
                                      <p:cBhvr>
                                        <p:cTn id="11" dur="500"/>
                                        <p:tgtEl>
                                          <p:spTgt spid="8"/>
                                        </p:tgtEl>
                                      </p:cBhvr>
                                    </p:animEffect>
                                  </p:childTnLst>
                                </p:cTn>
                              </p:par>
                              <p:par>
                                <p:cTn id="12" presetID="16" presetClass="entr" presetSubtype="21" fill="hold" grpId="0" nodeType="with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barn(inVertical)">
                                      <p:cBhvr>
                                        <p:cTn id="14" dur="500"/>
                                        <p:tgtEl>
                                          <p:spTgt spid="14"/>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down)">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0" fill="hold" display="0">
                  <p:stCondLst>
                    <p:cond delay="indefinite"/>
                  </p:stCondLst>
                </p:cTn>
                <p:tgtEl>
                  <p:spTgt spid="12"/>
                </p:tgtEl>
              </p:cMediaNode>
            </p:video>
            <p:seq concurrent="1" nextAc="seek">
              <p:cTn id="21" restart="whenNotActive" fill="hold" evtFilter="cancelBubble" nodeType="interactiveSeq">
                <p:stCondLst>
                  <p:cond evt="onClick" delay="0">
                    <p:tgtEl>
                      <p:spTgt spid="12"/>
                    </p:tgtEl>
                  </p:cond>
                </p:stCondLst>
                <p:endSync evt="end" delay="0">
                  <p:rtn val="all"/>
                </p:endSync>
                <p:childTnLst>
                  <p:par>
                    <p:cTn id="22" fill="hold">
                      <p:stCondLst>
                        <p:cond delay="0"/>
                      </p:stCondLst>
                      <p:childTnLst>
                        <p:par>
                          <p:cTn id="23" fill="hold">
                            <p:stCondLst>
                              <p:cond delay="0"/>
                            </p:stCondLst>
                            <p:childTnLst>
                              <p:par>
                                <p:cTn id="24" presetID="2" presetClass="mediacall" presetSubtype="0" fill="hold" nodeType="clickEffect">
                                  <p:stCondLst>
                                    <p:cond delay="0"/>
                                  </p:stCondLst>
                                  <p:childTnLst>
                                    <p:cmd type="call" cmd="togglePause">
                                      <p:cBhvr>
                                        <p:cTn id="25" dur="1" fill="hold"/>
                                        <p:tgtEl>
                                          <p:spTgt spid="12"/>
                                        </p:tgtEl>
                                      </p:cBhvr>
                                    </p:cmd>
                                  </p:childTnLst>
                                </p:cTn>
                              </p:par>
                            </p:childTnLst>
                          </p:cTn>
                        </p:par>
                      </p:childTnLst>
                    </p:cTn>
                  </p:par>
                </p:childTnLst>
              </p:cTn>
              <p:nextCondLst>
                <p:cond evt="onClick" delay="0">
                  <p:tgtEl>
                    <p:spTgt spid="12"/>
                  </p:tgtEl>
                </p:cond>
              </p:nextCondLst>
            </p:seq>
          </p:childTnLst>
        </p:cTn>
      </p:par>
    </p:tnLst>
    <p:bldLst>
      <p:bldP spid="14" grpId="0"/>
      <p:bldP spid="7" grpId="0"/>
      <p:bldGraphic spid="8"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43555" y="374900"/>
            <a:ext cx="8229600" cy="771129"/>
          </a:xfrm>
        </p:spPr>
        <p:txBody>
          <a:bodyPr>
            <a:normAutofit fontScale="90000"/>
          </a:bodyPr>
          <a:lstStyle/>
          <a:p>
            <a:r>
              <a:rPr lang="en-GB" dirty="0"/>
              <a:t>Financial Plan</a:t>
            </a:r>
            <a:r>
              <a:rPr lang="en-US" dirty="0"/>
              <a:t>.</a:t>
            </a:r>
            <a:br>
              <a:rPr lang="en-US" dirty="0"/>
            </a:br>
            <a:endParaRPr lang="en-US" dirty="0"/>
          </a:p>
        </p:txBody>
      </p:sp>
      <p:sp>
        <p:nvSpPr>
          <p:cNvPr id="14" name="Rectangle 13">
            <a:extLst>
              <a:ext uri="{FF2B5EF4-FFF2-40B4-BE49-F238E27FC236}">
                <a16:creationId xmlns:a16="http://schemas.microsoft.com/office/drawing/2014/main" id="{D4A168C8-169E-44CE-987F-06576B5BBC42}"/>
              </a:ext>
            </a:extLst>
          </p:cNvPr>
          <p:cNvSpPr/>
          <p:nvPr/>
        </p:nvSpPr>
        <p:spPr>
          <a:xfrm>
            <a:off x="754375" y="4192525"/>
            <a:ext cx="7940660" cy="892552"/>
          </a:xfrm>
          <a:prstGeom prst="rect">
            <a:avLst/>
          </a:prstGeom>
        </p:spPr>
        <p:txBody>
          <a:bodyPr wrap="square">
            <a:spAutoFit/>
          </a:bodyPr>
          <a:lstStyle/>
          <a:p>
            <a:r>
              <a:rPr lang="en-NZ" b="1" dirty="0">
                <a:solidFill>
                  <a:schemeClr val="bg1"/>
                </a:solidFill>
              </a:rPr>
              <a:t>Projected Profit and Loss.</a:t>
            </a:r>
          </a:p>
          <a:p>
            <a:r>
              <a:rPr lang="en-NZ" sz="1600" dirty="0">
                <a:solidFill>
                  <a:schemeClr val="bg1"/>
                </a:solidFill>
              </a:rPr>
              <a:t>AraBusta Café </a:t>
            </a:r>
            <a:r>
              <a:rPr lang="en-GB" sz="1600" dirty="0">
                <a:solidFill>
                  <a:schemeClr val="bg1"/>
                </a:solidFill>
              </a:rPr>
              <a:t>Annual projected sales of EGP 8,760,000 in FY2021 and EGP 10,599,600.00</a:t>
            </a:r>
          </a:p>
          <a:p>
            <a:r>
              <a:rPr lang="en-NZ" dirty="0">
                <a:solidFill>
                  <a:schemeClr val="bg1"/>
                </a:solidFill>
              </a:rPr>
              <a:t>FY 2023.</a:t>
            </a:r>
          </a:p>
        </p:txBody>
      </p:sp>
      <p:graphicFrame>
        <p:nvGraphicFramePr>
          <p:cNvPr id="8" name="Chart 7">
            <a:extLst>
              <a:ext uri="{FF2B5EF4-FFF2-40B4-BE49-F238E27FC236}">
                <a16:creationId xmlns:a16="http://schemas.microsoft.com/office/drawing/2014/main" id="{7D56B067-2133-4AA8-B7D6-7DC032EE4D25}"/>
              </a:ext>
            </a:extLst>
          </p:cNvPr>
          <p:cNvGraphicFramePr>
            <a:graphicFrameLocks/>
          </p:cNvGraphicFramePr>
          <p:nvPr>
            <p:extLst>
              <p:ext uri="{D42A27DB-BD31-4B8C-83A1-F6EECF244321}">
                <p14:modId xmlns:p14="http://schemas.microsoft.com/office/powerpoint/2010/main" val="3086461709"/>
              </p:ext>
            </p:extLst>
          </p:nvPr>
        </p:nvGraphicFramePr>
        <p:xfrm>
          <a:off x="601671" y="1079584"/>
          <a:ext cx="6413610" cy="273804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Table 4">
            <a:extLst>
              <a:ext uri="{FF2B5EF4-FFF2-40B4-BE49-F238E27FC236}">
                <a16:creationId xmlns:a16="http://schemas.microsoft.com/office/drawing/2014/main" id="{89192630-0FAF-4E6A-A541-4D36A229272E}"/>
              </a:ext>
            </a:extLst>
          </p:cNvPr>
          <p:cNvGraphicFramePr>
            <a:graphicFrameLocks noGrp="1"/>
          </p:cNvGraphicFramePr>
          <p:nvPr>
            <p:extLst>
              <p:ext uri="{D42A27DB-BD31-4B8C-83A1-F6EECF244321}">
                <p14:modId xmlns:p14="http://schemas.microsoft.com/office/powerpoint/2010/main" val="2845991793"/>
              </p:ext>
            </p:extLst>
          </p:nvPr>
        </p:nvGraphicFramePr>
        <p:xfrm>
          <a:off x="886352" y="5085077"/>
          <a:ext cx="7197863" cy="1398024"/>
        </p:xfrm>
        <a:graphic>
          <a:graphicData uri="http://schemas.openxmlformats.org/drawingml/2006/table">
            <a:tbl>
              <a:tblPr>
                <a:tableStyleId>{5C22544A-7EE6-4342-B048-85BDC9FD1C3A}</a:tableStyleId>
              </a:tblPr>
              <a:tblGrid>
                <a:gridCol w="3035834">
                  <a:extLst>
                    <a:ext uri="{9D8B030D-6E8A-4147-A177-3AD203B41FA5}">
                      <a16:colId xmlns:a16="http://schemas.microsoft.com/office/drawing/2014/main" val="981911192"/>
                    </a:ext>
                  </a:extLst>
                </a:gridCol>
                <a:gridCol w="1354700">
                  <a:extLst>
                    <a:ext uri="{9D8B030D-6E8A-4147-A177-3AD203B41FA5}">
                      <a16:colId xmlns:a16="http://schemas.microsoft.com/office/drawing/2014/main" val="181198576"/>
                    </a:ext>
                  </a:extLst>
                </a:gridCol>
                <a:gridCol w="1354700">
                  <a:extLst>
                    <a:ext uri="{9D8B030D-6E8A-4147-A177-3AD203B41FA5}">
                      <a16:colId xmlns:a16="http://schemas.microsoft.com/office/drawing/2014/main" val="2480657644"/>
                    </a:ext>
                  </a:extLst>
                </a:gridCol>
                <a:gridCol w="1452629">
                  <a:extLst>
                    <a:ext uri="{9D8B030D-6E8A-4147-A177-3AD203B41FA5}">
                      <a16:colId xmlns:a16="http://schemas.microsoft.com/office/drawing/2014/main" val="1267512825"/>
                    </a:ext>
                  </a:extLst>
                </a:gridCol>
              </a:tblGrid>
              <a:tr h="699012">
                <a:tc>
                  <a:txBody>
                    <a:bodyPr/>
                    <a:lstStyle/>
                    <a:p>
                      <a:pPr algn="l" fontAlgn="ctr"/>
                      <a:r>
                        <a:rPr lang="en-NZ" sz="1400" u="none" strike="noStrike" dirty="0">
                          <a:effectLst/>
                        </a:rPr>
                        <a:t>Net Profit </a:t>
                      </a:r>
                      <a:endParaRPr lang="en-NZ" sz="14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l" fontAlgn="ctr"/>
                      <a:r>
                        <a:rPr lang="en-NZ" sz="1100" u="none" strike="noStrike" dirty="0">
                          <a:effectLst/>
                        </a:rPr>
                        <a:t>EGP 1,294,000.00</a:t>
                      </a:r>
                      <a:endParaRPr lang="en-NZ"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l" fontAlgn="ctr"/>
                      <a:r>
                        <a:rPr lang="en-NZ" sz="1100" u="none" strike="noStrike" dirty="0">
                          <a:effectLst/>
                        </a:rPr>
                        <a:t>EGP 1,441,456.00</a:t>
                      </a:r>
                      <a:endParaRPr lang="en-NZ"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l" fontAlgn="ctr"/>
                      <a:r>
                        <a:rPr lang="en-NZ" sz="1100" u="none" strike="noStrike" dirty="0">
                          <a:effectLst/>
                        </a:rPr>
                        <a:t>EGP 1,596,029.52</a:t>
                      </a:r>
                      <a:endParaRPr lang="en-NZ" sz="1100" b="1"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4244341186"/>
                  </a:ext>
                </a:extLst>
              </a:tr>
              <a:tr h="699012">
                <a:tc>
                  <a:txBody>
                    <a:bodyPr/>
                    <a:lstStyle/>
                    <a:p>
                      <a:pPr algn="l" fontAlgn="ctr"/>
                      <a:r>
                        <a:rPr lang="en-NZ" sz="1400" u="none" strike="noStrike" dirty="0">
                          <a:effectLst/>
                        </a:rPr>
                        <a:t>Net Profit  / Sales </a:t>
                      </a:r>
                      <a:endParaRPr lang="en-NZ" sz="14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l" fontAlgn="ctr"/>
                      <a:r>
                        <a:rPr lang="en-NZ" sz="1100" u="none" strike="noStrike" dirty="0">
                          <a:effectLst/>
                        </a:rPr>
                        <a:t>14.77%</a:t>
                      </a:r>
                      <a:endParaRPr lang="en-NZ"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l" fontAlgn="ctr"/>
                      <a:r>
                        <a:rPr lang="en-NZ" sz="1100" u="none" strike="noStrike" dirty="0">
                          <a:effectLst/>
                        </a:rPr>
                        <a:t>14.96%</a:t>
                      </a:r>
                      <a:endParaRPr lang="en-NZ"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l" fontAlgn="ctr"/>
                      <a:r>
                        <a:rPr lang="en-NZ" sz="1100" u="none" strike="noStrike" dirty="0">
                          <a:effectLst/>
                        </a:rPr>
                        <a:t>15.06%</a:t>
                      </a:r>
                      <a:endParaRPr lang="en-NZ" sz="1100" b="1"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2740623924"/>
                  </a:ext>
                </a:extLst>
              </a:tr>
            </a:tbl>
          </a:graphicData>
        </a:graphic>
      </p:graphicFrame>
      <p:pic>
        <p:nvPicPr>
          <p:cNvPr id="9" name="Video 8">
            <a:hlinkClick r:id="" action="ppaction://media"/>
            <a:extLst>
              <a:ext uri="{FF2B5EF4-FFF2-40B4-BE49-F238E27FC236}">
                <a16:creationId xmlns:a16="http://schemas.microsoft.com/office/drawing/2014/main" id="{2ACC143D-AF1B-4851-8E20-5E116EBB8C2C}"/>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6"/>
          <a:stretch>
            <a:fillRect/>
          </a:stretch>
        </p:blipFill>
        <p:spPr>
          <a:xfrm>
            <a:off x="7320690" y="2031749"/>
            <a:ext cx="1714500" cy="1714500"/>
          </a:xfrm>
          <a:prstGeom prst="rect">
            <a:avLst/>
          </a:prstGeom>
        </p:spPr>
      </p:pic>
    </p:spTree>
    <p:custDataLst>
      <p:tags r:id="rId1"/>
    </p:custDataLst>
    <p:extLst>
      <p:ext uri="{BB962C8B-B14F-4D97-AF65-F5344CB8AC3E}">
        <p14:creationId xmlns:p14="http://schemas.microsoft.com/office/powerpoint/2010/main" val="3546447920"/>
      </p:ext>
    </p:extLst>
  </p:cSld>
  <p:clrMapOvr>
    <a:masterClrMapping/>
  </p:clrMapOvr>
  <mc:AlternateContent xmlns:mc="http://schemas.openxmlformats.org/markup-compatibility/2006" xmlns:p14="http://schemas.microsoft.com/office/powerpoint/2010/main">
    <mc:Choice Requires="p14">
      <p:transition spd="slow" p14:dur="2000" advTm="67052"/>
    </mc:Choice>
    <mc:Fallback xmlns="">
      <p:transition spd="slow" advTm="670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barn(inVertical)">
                                      <p:cBhvr>
                                        <p:cTn id="11" dur="500"/>
                                        <p:tgtEl>
                                          <p:spTgt spid="8"/>
                                        </p:tgtEl>
                                      </p:cBhvr>
                                    </p:animEffect>
                                  </p:childTnLst>
                                </p:cTn>
                              </p:par>
                              <p:par>
                                <p:cTn id="12" presetID="16" presetClass="entr" presetSubtype="21" fill="hold" grpId="0" nodeType="with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barn(inVertical)">
                                      <p:cBhvr>
                                        <p:cTn id="14" dur="500"/>
                                        <p:tgtEl>
                                          <p:spTgt spid="14"/>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down)">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0" fill="hold" display="0">
                  <p:stCondLst>
                    <p:cond delay="indefinite"/>
                  </p:stCondLst>
                </p:cTn>
                <p:tgtEl>
                  <p:spTgt spid="9"/>
                </p:tgtEl>
              </p:cMediaNode>
            </p:video>
            <p:seq concurrent="1" nextAc="seek">
              <p:cTn id="21" restart="whenNotActive" fill="hold" evtFilter="cancelBubble" nodeType="interactiveSeq">
                <p:stCondLst>
                  <p:cond evt="onClick" delay="0">
                    <p:tgtEl>
                      <p:spTgt spid="9"/>
                    </p:tgtEl>
                  </p:cond>
                </p:stCondLst>
                <p:endSync evt="end" delay="0">
                  <p:rtn val="all"/>
                </p:endSync>
                <p:childTnLst>
                  <p:par>
                    <p:cTn id="22" fill="hold">
                      <p:stCondLst>
                        <p:cond delay="0"/>
                      </p:stCondLst>
                      <p:childTnLst>
                        <p:par>
                          <p:cTn id="23" fill="hold">
                            <p:stCondLst>
                              <p:cond delay="0"/>
                            </p:stCondLst>
                            <p:childTnLst>
                              <p:par>
                                <p:cTn id="24" presetID="2" presetClass="mediacall" presetSubtype="0" fill="hold" nodeType="clickEffect">
                                  <p:stCondLst>
                                    <p:cond delay="0"/>
                                  </p:stCondLst>
                                  <p:childTnLst>
                                    <p:cmd type="call" cmd="togglePause">
                                      <p:cBhvr>
                                        <p:cTn id="25" dur="1" fill="hold"/>
                                        <p:tgtEl>
                                          <p:spTgt spid="9"/>
                                        </p:tgtEl>
                                      </p:cBhvr>
                                    </p:cmd>
                                  </p:childTnLst>
                                </p:cTn>
                              </p:par>
                            </p:childTnLst>
                          </p:cTn>
                        </p:par>
                      </p:childTnLst>
                    </p:cTn>
                  </p:par>
                </p:childTnLst>
              </p:cTn>
              <p:nextCondLst>
                <p:cond evt="onClick" delay="0">
                  <p:tgtEl>
                    <p:spTgt spid="9"/>
                  </p:tgtEl>
                </p:cond>
              </p:nextCondLst>
            </p:seq>
          </p:childTnLst>
        </p:cTn>
      </p:par>
    </p:tnLst>
    <p:bldLst>
      <p:bldP spid="14" grpId="0"/>
      <p:bldGraphic spid="8" grpId="0">
        <p:bldAsOne/>
      </p:bldGraphic>
    </p:bldLst>
  </p:timing>
</p:sld>
</file>

<file path=ppt/tags/tag1.xml><?xml version="1.0" encoding="utf-8"?>
<p:tagLst xmlns:a="http://schemas.openxmlformats.org/drawingml/2006/main" xmlns:r="http://schemas.openxmlformats.org/officeDocument/2006/relationships" xmlns:p="http://schemas.openxmlformats.org/presentationml/2006/main">
  <p:tag name="TIMING" val="|7.8"/>
</p:tagLst>
</file>

<file path=ppt/tags/tag10.xml><?xml version="1.0" encoding="utf-8"?>
<p:tagLst xmlns:a="http://schemas.openxmlformats.org/drawingml/2006/main" xmlns:r="http://schemas.openxmlformats.org/officeDocument/2006/relationships" xmlns:p="http://schemas.openxmlformats.org/presentationml/2006/main">
  <p:tag name="TIMING" val="|0.6|4.1"/>
</p:tagLst>
</file>

<file path=ppt/tags/tag11.xml><?xml version="1.0" encoding="utf-8"?>
<p:tagLst xmlns:a="http://schemas.openxmlformats.org/drawingml/2006/main" xmlns:r="http://schemas.openxmlformats.org/officeDocument/2006/relationships" xmlns:p="http://schemas.openxmlformats.org/presentationml/2006/main">
  <p:tag name="TIMING" val="|3.8"/>
</p:tagLst>
</file>

<file path=ppt/tags/tag12.xml><?xml version="1.0" encoding="utf-8"?>
<p:tagLst xmlns:a="http://schemas.openxmlformats.org/drawingml/2006/main" xmlns:r="http://schemas.openxmlformats.org/officeDocument/2006/relationships" xmlns:p="http://schemas.openxmlformats.org/presentationml/2006/main">
  <p:tag name="TIMING" val="|13.5"/>
</p:tagLst>
</file>

<file path=ppt/tags/tag2.xml><?xml version="1.0" encoding="utf-8"?>
<p:tagLst xmlns:a="http://schemas.openxmlformats.org/drawingml/2006/main" xmlns:r="http://schemas.openxmlformats.org/officeDocument/2006/relationships" xmlns:p="http://schemas.openxmlformats.org/presentationml/2006/main">
  <p:tag name="TIMING" val="|0.3|4.7|4.7|6.4|4|4.7|6"/>
</p:tagLst>
</file>

<file path=ppt/tags/tag3.xml><?xml version="1.0" encoding="utf-8"?>
<p:tagLst xmlns:a="http://schemas.openxmlformats.org/drawingml/2006/main" xmlns:r="http://schemas.openxmlformats.org/officeDocument/2006/relationships" xmlns:p="http://schemas.openxmlformats.org/presentationml/2006/main">
  <p:tag name="TIMING" val="|0.3|0.4|2.7|3.4|6|0.6|0.6|3|2.2|4.9"/>
</p:tagLst>
</file>

<file path=ppt/tags/tag4.xml><?xml version="1.0" encoding="utf-8"?>
<p:tagLst xmlns:a="http://schemas.openxmlformats.org/drawingml/2006/main" xmlns:r="http://schemas.openxmlformats.org/officeDocument/2006/relationships" xmlns:p="http://schemas.openxmlformats.org/presentationml/2006/main">
  <p:tag name="TIMING" val="|0.7"/>
</p:tagLst>
</file>

<file path=ppt/tags/tag5.xml><?xml version="1.0" encoding="utf-8"?>
<p:tagLst xmlns:a="http://schemas.openxmlformats.org/drawingml/2006/main" xmlns:r="http://schemas.openxmlformats.org/officeDocument/2006/relationships" xmlns:p="http://schemas.openxmlformats.org/presentationml/2006/main">
  <p:tag name="TIMING" val="|0.3"/>
</p:tagLst>
</file>

<file path=ppt/tags/tag6.xml><?xml version="1.0" encoding="utf-8"?>
<p:tagLst xmlns:a="http://schemas.openxmlformats.org/drawingml/2006/main" xmlns:r="http://schemas.openxmlformats.org/officeDocument/2006/relationships" xmlns:p="http://schemas.openxmlformats.org/presentationml/2006/main">
  <p:tag name="TIMING" val="|0.9|11.5|17.8|6.3|8.8|16.3"/>
</p:tagLst>
</file>

<file path=ppt/tags/tag7.xml><?xml version="1.0" encoding="utf-8"?>
<p:tagLst xmlns:a="http://schemas.openxmlformats.org/drawingml/2006/main" xmlns:r="http://schemas.openxmlformats.org/officeDocument/2006/relationships" xmlns:p="http://schemas.openxmlformats.org/presentationml/2006/main">
  <p:tag name="TIMING" val="|5.5"/>
</p:tagLst>
</file>

<file path=ppt/tags/tag8.xml><?xml version="1.0" encoding="utf-8"?>
<p:tagLst xmlns:a="http://schemas.openxmlformats.org/drawingml/2006/main" xmlns:r="http://schemas.openxmlformats.org/officeDocument/2006/relationships" xmlns:p="http://schemas.openxmlformats.org/presentationml/2006/main">
  <p:tag name="TIMING" val="|16.4|2.4"/>
</p:tagLst>
</file>

<file path=ppt/tags/tag9.xml><?xml version="1.0" encoding="utf-8"?>
<p:tagLst xmlns:a="http://schemas.openxmlformats.org/drawingml/2006/main" xmlns:r="http://schemas.openxmlformats.org/officeDocument/2006/relationships" xmlns:p="http://schemas.openxmlformats.org/presentationml/2006/main">
  <p:tag name="TIMING" val="|13.7|6.5"/>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5764</TotalTime>
  <Words>889</Words>
  <Application>Microsoft Office PowerPoint</Application>
  <PresentationFormat>On-screen Show (4:3)</PresentationFormat>
  <Paragraphs>144</Paragraphs>
  <Slides>12</Slides>
  <Notes>0</Notes>
  <HiddenSlides>0</HiddenSlides>
  <MMClips>12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Abadi Extra Light</vt:lpstr>
      <vt:lpstr>Arial</vt:lpstr>
      <vt:lpstr>Bernard MT Condensed</vt:lpstr>
      <vt:lpstr>Bodoni MT Black</vt:lpstr>
      <vt:lpstr>Calibri</vt:lpstr>
      <vt:lpstr>Office Theme</vt:lpstr>
      <vt:lpstr>PowerPoint Presentation</vt:lpstr>
      <vt:lpstr>Executive Summery</vt:lpstr>
      <vt:lpstr>Objectives.</vt:lpstr>
      <vt:lpstr>Start-up Requirement Summery</vt:lpstr>
      <vt:lpstr>Market Analysis.</vt:lpstr>
      <vt:lpstr>Market Analysis &amp; Sales Literature. </vt:lpstr>
      <vt:lpstr>Sales Forecast. </vt:lpstr>
      <vt:lpstr>Financial Plan. </vt:lpstr>
      <vt:lpstr>Financial Plan. </vt:lpstr>
      <vt:lpstr>Financial Plan. </vt:lpstr>
      <vt:lpstr>Financial Plan. </vt:lpstr>
      <vt:lpstr>PowerPoint Presentation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Julian</dc:creator>
  <cp:lastModifiedBy>mohamed amer</cp:lastModifiedBy>
  <cp:revision>77</cp:revision>
  <dcterms:created xsi:type="dcterms:W3CDTF">2013-08-21T19:17:07Z</dcterms:created>
  <dcterms:modified xsi:type="dcterms:W3CDTF">2020-05-14T11:36:49Z</dcterms:modified>
</cp:coreProperties>
</file>

<file path=docProps/thumbnail.jpeg>
</file>